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3" r:id="rId2"/>
    <p:sldId id="261" r:id="rId3"/>
    <p:sldId id="313" r:id="rId4"/>
    <p:sldId id="310" r:id="rId5"/>
    <p:sldId id="314" r:id="rId6"/>
    <p:sldId id="273" r:id="rId7"/>
    <p:sldId id="308" r:id="rId8"/>
    <p:sldId id="307" r:id="rId9"/>
    <p:sldId id="315" r:id="rId10"/>
    <p:sldId id="264" r:id="rId11"/>
    <p:sldId id="304" r:id="rId12"/>
    <p:sldId id="303" r:id="rId13"/>
    <p:sldId id="327" r:id="rId14"/>
    <p:sldId id="305" r:id="rId15"/>
    <p:sldId id="306" r:id="rId16"/>
    <p:sldId id="309" r:id="rId17"/>
    <p:sldId id="316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70" r:id="rId26"/>
    <p:sldId id="326" r:id="rId27"/>
  </p:sldIdLst>
  <p:sldSz cx="12192000" cy="6858000"/>
  <p:notesSz cx="6858000" cy="9144000"/>
  <p:embeddedFontLst>
    <p:embeddedFont>
      <p:font typeface="思源黑体 CN Light" panose="02010600030101010101" charset="-122"/>
      <p:regular r:id="rId28"/>
    </p:embeddedFont>
    <p:embeddedFont>
      <p:font typeface="思源黑体 CN Medium" panose="02010600030101010101" charset="-122"/>
      <p:regular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72" y="52"/>
      </p:cViewPr>
      <p:guideLst>
        <p:guide orient="horz" pos="2160"/>
        <p:guide pos="390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image" Target="../media/image10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hyperlink" Target="https://huggingface.co/FacebookAI/roberta-base" TargetMode="Externa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hyperlink" Target="https://pan.baidu.com/s/16YypKD5hT_YamUjnShUbUg?pwd=1230" TargetMode="Externa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image" Target="../media/image1.jpe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13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Kadam-Tushar/Issue-Classifier" TargetMode="Externa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hyperlink" Target="https://xlab2017.yuque.com/staff-kbz9wp/olpzth/tq36xvyzg9b880hy?singleDoc" TargetMode="External"/><Relationship Id="rId5" Type="http://schemas.openxmlformats.org/officeDocument/2006/relationships/hyperlink" Target="https://ngrok.com/docs/" TargetMode="External"/><Relationship Id="rId4" Type="http://schemas.openxmlformats.org/officeDocument/2006/relationships/hyperlink" Target="https://huggingface.co/FacebookAI/roberta-b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hyperlink" Target="https://huggingface.co/FacebookAI/roberta-base" TargetMode="Externa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tags" Target="../tags/tag92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4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10.04805" TargetMode="External"/><Relationship Id="rId3" Type="http://schemas.openxmlformats.org/officeDocument/2006/relationships/tags" Target="../tags/tag119.xml"/><Relationship Id="rId7" Type="http://schemas.openxmlformats.org/officeDocument/2006/relationships/hyperlink" Target="https://arxiv.org/abs/1907.11692" TargetMode="Externa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hyperlink" Target="https://github.com/teamkongju/kongju/tree/main/%E5%A4%8D%E8%B5%9B/src" TargetMode="Externa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8062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317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02648" y="2467617"/>
            <a:ext cx="8803848" cy="1323439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en-US" alt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Issue</a:t>
            </a:r>
            <a:r>
              <a:rPr lang="zh-CN" altLang="en-US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自动</a:t>
            </a:r>
            <a:r>
              <a:rPr 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分类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212493" y="1413678"/>
            <a:ext cx="5400358" cy="1015663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  <a:r>
              <a:rPr lang="en-US" altLang="zh-CN" sz="4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Issue_label_bot</a:t>
            </a:r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2613312" y="3835506"/>
            <a:ext cx="6965375" cy="3091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中的未打上标签的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，</a:t>
            </a:r>
            <a:r>
              <a:rPr lang="zh-CN" altLang="en-US" sz="1200" dirty="0">
                <a:solidFill>
                  <a:srgbClr val="31201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</a:t>
            </a:r>
            <a:r>
              <a:rPr lang="en-US" altLang="zh-CN" sz="1200" dirty="0">
                <a:solidFill>
                  <a:srgbClr val="31201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ai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识别文本内容，从而进行分类</a:t>
            </a: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3473132" y="4618355"/>
            <a:ext cx="524573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318510" y="4662805"/>
            <a:ext cx="555498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2004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7056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数据准备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03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69332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marL="0" algn="l" rtl="0" eaLnBrk="1" latinLnBrk="0" hangingPunct="1"/>
            <a:r>
              <a:rPr lang="en-US" altLang="zh-CN" sz="1800" b="0" i="0" kern="1200" dirty="0">
                <a:solidFill>
                  <a:srgbClr val="525252"/>
                </a:solidFill>
                <a:effectLst/>
                <a:latin typeface="Segoe UI" panose="020B0502040204020203" pitchFamily="34" charset="0"/>
                <a:ea typeface="思源黑体 CN Light" panose="02010600030101010101" charset="-122"/>
                <a:cs typeface="+mn-cs"/>
              </a:rPr>
              <a:t>Data preparation</a:t>
            </a:r>
            <a:endParaRPr lang="zh-CN" altLang="zh-CN" sz="1600" dirty="0">
              <a:effectLst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4" y="4104005"/>
            <a:ext cx="2834005" cy="61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对</a:t>
            </a:r>
            <a:r>
              <a:rPr lang="en-US" altLang="zh-CN" sz="1200" dirty="0" err="1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Opendigger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中已有的数据进行处理，并且还自主挖掘了些额外数据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9200" y="25857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099786" y="1615023"/>
            <a:ext cx="79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1. </a:t>
            </a:r>
            <a:r>
              <a:rPr lang="zh-CN" altLang="en-US" sz="4000" b="1" dirty="0"/>
              <a:t>明确所需数据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3A701-87E9-A5BE-6A5C-A3B57E716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45" y="2870518"/>
            <a:ext cx="3981450" cy="2066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47A91A-3A6D-FF4A-E56B-20B5B38429DF}"/>
              </a:ext>
            </a:extLst>
          </p:cNvPr>
          <p:cNvSpPr txBox="1"/>
          <p:nvPr/>
        </p:nvSpPr>
        <p:spPr>
          <a:xfrm>
            <a:off x="5590760" y="3282422"/>
            <a:ext cx="594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需要采集 </a:t>
            </a:r>
            <a:r>
              <a:rPr lang="en-US" altLang="zh-CN" dirty="0" err="1"/>
              <a:t>issue_url</a:t>
            </a:r>
            <a:r>
              <a:rPr lang="en-US" altLang="zh-CN" dirty="0"/>
              <a:t>, </a:t>
            </a:r>
            <a:r>
              <a:rPr lang="en-US" altLang="zh-CN" dirty="0" err="1"/>
              <a:t>issue_label</a:t>
            </a:r>
            <a:r>
              <a:rPr lang="en-US" altLang="zh-CN" dirty="0"/>
              <a:t>, </a:t>
            </a:r>
            <a:r>
              <a:rPr lang="en-US" altLang="zh-CN" dirty="0" err="1"/>
              <a:t>issue_created_at</a:t>
            </a:r>
            <a:r>
              <a:rPr lang="en-US" altLang="zh-CN" dirty="0"/>
              <a:t>, </a:t>
            </a:r>
            <a:r>
              <a:rPr lang="en-US" altLang="zh-CN" dirty="0" err="1"/>
              <a:t>issue_author_association</a:t>
            </a:r>
            <a:r>
              <a:rPr lang="en-US" altLang="zh-CN" dirty="0"/>
              <a:t>, </a:t>
            </a:r>
            <a:r>
              <a:rPr lang="en-US" altLang="zh-CN" dirty="0" err="1"/>
              <a:t>repository_url</a:t>
            </a:r>
            <a:r>
              <a:rPr lang="en-US" altLang="zh-CN" dirty="0"/>
              <a:t>, </a:t>
            </a:r>
            <a:r>
              <a:rPr lang="en-US" altLang="zh-CN" dirty="0" err="1"/>
              <a:t>issue_title</a:t>
            </a:r>
            <a:r>
              <a:rPr lang="en-US" altLang="zh-CN" dirty="0"/>
              <a:t>, </a:t>
            </a:r>
            <a:r>
              <a:rPr lang="en-US" altLang="zh-CN" dirty="0" err="1"/>
              <a:t>issue_body</a:t>
            </a:r>
            <a:r>
              <a:rPr lang="en-US" altLang="zh-CN" dirty="0"/>
              <a:t> </a:t>
            </a:r>
            <a:r>
              <a:rPr lang="zh-CN" altLang="en-US" dirty="0"/>
              <a:t>等数据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D67C225-0989-EA55-42B8-80530495C96D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9738423-AE16-2B2A-12B3-E125C1BA1844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210C5D99-4DFD-0F0C-5252-501A8E32689E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52B24BDB-FFD9-19EC-E5D5-985462161BB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7D648F18-262D-0CCF-67FB-0E517132071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74595" y="2468401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2020_01_log(</a:t>
            </a:r>
            <a:r>
              <a:rPr lang="en-US" altLang="zh-CN" dirty="0">
                <a:effectLst/>
              </a:rPr>
              <a:t>2020</a:t>
            </a:r>
            <a:r>
              <a:rPr lang="zh-CN" altLang="en-US" dirty="0">
                <a:effectLst/>
              </a:rPr>
              <a:t>年一月份的日志数据</a:t>
            </a:r>
            <a:r>
              <a:rPr lang="en-US" altLang="zh-CN" dirty="0"/>
              <a:t>)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734945" y="1101902"/>
            <a:ext cx="669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2. </a:t>
            </a:r>
            <a:r>
              <a:rPr lang="en-US" altLang="zh-CN" sz="4000" b="1" dirty="0" err="1"/>
              <a:t>Opendigger</a:t>
            </a:r>
            <a:r>
              <a:rPr lang="zh-CN" altLang="en-US" sz="4000" b="1" dirty="0"/>
              <a:t>数据处理</a:t>
            </a:r>
            <a:endParaRPr lang="en-US" altLang="zh-CN" sz="40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1976755" y="1883626"/>
            <a:ext cx="8238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数据来源：</a:t>
            </a:r>
            <a:endParaRPr lang="en-US" altLang="zh-CN" sz="1600" dirty="0"/>
          </a:p>
          <a:p>
            <a:pPr algn="ctr"/>
            <a:r>
              <a:rPr lang="en-US" altLang="zh-CN" sz="1600" dirty="0"/>
              <a:t>https://xlab2017.yuque.com/staff-kbz9wp/olpzth/tq36xvyzg9b880hy?singleDoc#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013780-FDCA-DCDE-D748-D0CFE73EB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771" y="3130526"/>
            <a:ext cx="8988391" cy="28963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CC94-9BA3-7851-1CC0-5485522E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0FFA41-72F5-ABD5-F36E-652036F9DACE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50620C3-C170-4B33-2613-2CE7DB1910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88A9081-979E-D0BE-F66D-D7D849449CA8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488DC9F-4A09-53C1-0185-3772F8BABC6E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>
                <a:extLst>
                  <a:ext uri="{FF2B5EF4-FFF2-40B4-BE49-F238E27FC236}">
                    <a16:creationId xmlns:a16="http://schemas.microsoft.com/office/drawing/2014/main" id="{07A1897A-4BBB-DA11-5182-0FD794D445FA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>
                <a:extLst>
                  <a:ext uri="{FF2B5EF4-FFF2-40B4-BE49-F238E27FC236}">
                    <a16:creationId xmlns:a16="http://schemas.microsoft.com/office/drawing/2014/main" id="{78FDF178-716E-C4AD-7067-81B473B8F3F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37" name="文本框 54">
              <a:extLst>
                <a:ext uri="{FF2B5EF4-FFF2-40B4-BE49-F238E27FC236}">
                  <a16:creationId xmlns:a16="http://schemas.microsoft.com/office/drawing/2014/main" id="{0507260B-1E64-48DB-B34C-A6C3ABE8FD1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4B06A17-BF6E-C2C2-D065-FE5EAE368C77}"/>
              </a:ext>
            </a:extLst>
          </p:cNvPr>
          <p:cNvSpPr txBox="1"/>
          <p:nvPr/>
        </p:nvSpPr>
        <p:spPr>
          <a:xfrm>
            <a:off x="759494" y="1029176"/>
            <a:ext cx="619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关于数据准备的许多问题：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1FF9C4-D84D-6896-F692-9951FA4BEE12}"/>
              </a:ext>
            </a:extLst>
          </p:cNvPr>
          <p:cNvSpPr txBox="1"/>
          <p:nvPr/>
        </p:nvSpPr>
        <p:spPr>
          <a:xfrm>
            <a:off x="5877426" y="1477735"/>
            <a:ext cx="5675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原模型并没有提供相应的训练数据集，在我们进行模型训练之前，所以在实现项目时，需要自行准备用于训练的数据集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</a:t>
            </a:r>
            <a:r>
              <a:rPr lang="en-US" altLang="zh-CN" dirty="0" err="1"/>
              <a:t>Opendigger</a:t>
            </a:r>
            <a:r>
              <a:rPr lang="zh-CN" altLang="en-US" dirty="0"/>
              <a:t>提供的数据，并没有直接提供</a:t>
            </a:r>
            <a:r>
              <a:rPr lang="en-US" altLang="zh-CN" dirty="0"/>
              <a:t>issue</a:t>
            </a:r>
            <a:r>
              <a:rPr lang="zh-CN" altLang="en-US" dirty="0"/>
              <a:t>相关数据，而是混杂在众多类型的数据中，经过尝试后，寻找到，应当对</a:t>
            </a:r>
            <a:r>
              <a:rPr lang="en-US" altLang="zh-CN" dirty="0"/>
              <a:t>type</a:t>
            </a:r>
            <a:r>
              <a:rPr lang="zh-CN" altLang="en-US" dirty="0"/>
              <a:t>列选择</a:t>
            </a:r>
            <a:r>
              <a:rPr lang="en-US" altLang="zh-CN" dirty="0" err="1"/>
              <a:t>IssueCommentEvent</a:t>
            </a:r>
            <a:r>
              <a:rPr lang="zh-CN" altLang="en-US" dirty="0"/>
              <a:t>才可以获得相应的</a:t>
            </a:r>
            <a:r>
              <a:rPr lang="en-US" altLang="zh-CN" dirty="0"/>
              <a:t>issue</a:t>
            </a:r>
            <a:r>
              <a:rPr lang="zh-CN" altLang="en-US" dirty="0"/>
              <a:t>数据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Opendigger</a:t>
            </a:r>
            <a:r>
              <a:rPr lang="zh-CN" altLang="en-US" dirty="0"/>
              <a:t>提供的数据集，并没有直接存在相关</a:t>
            </a:r>
            <a:r>
              <a:rPr lang="en-US" altLang="zh-CN" dirty="0" err="1"/>
              <a:t>url</a:t>
            </a:r>
            <a:r>
              <a:rPr lang="zh-CN" altLang="en-US" dirty="0"/>
              <a:t>信息，比如所需的</a:t>
            </a:r>
            <a:r>
              <a:rPr lang="en-US" altLang="zh-CN" dirty="0" err="1"/>
              <a:t>issue_url</a:t>
            </a:r>
            <a:r>
              <a:rPr lang="zh-CN" altLang="en-US" dirty="0"/>
              <a:t>和</a:t>
            </a:r>
            <a:r>
              <a:rPr lang="en-US" altLang="zh-CN" dirty="0" err="1"/>
              <a:t>repository_url</a:t>
            </a:r>
            <a:r>
              <a:rPr lang="zh-CN" altLang="en-US" dirty="0"/>
              <a:t>，后来发现，可以通过</a:t>
            </a:r>
            <a:r>
              <a:rPr lang="en-US" altLang="zh-CN" b="0" i="0" dirty="0" err="1">
                <a:effectLst/>
                <a:latin typeface="Inter"/>
              </a:rPr>
              <a:t>repo_name</a:t>
            </a:r>
            <a:r>
              <a:rPr lang="zh-CN" altLang="en-US" dirty="0">
                <a:latin typeface="Inter"/>
              </a:rPr>
              <a:t>，</a:t>
            </a:r>
            <a:r>
              <a:rPr lang="en-US" altLang="zh-CN" b="0" i="0" dirty="0" err="1">
                <a:effectLst/>
                <a:latin typeface="Inter"/>
              </a:rPr>
              <a:t>issue_number</a:t>
            </a:r>
            <a:r>
              <a:rPr lang="zh-CN" altLang="en-US" b="0" i="0" dirty="0">
                <a:effectLst/>
                <a:latin typeface="Inter"/>
              </a:rPr>
              <a:t>等数据组合出相应的</a:t>
            </a:r>
            <a:r>
              <a:rPr lang="en-US" altLang="zh-CN" b="0" i="0" dirty="0" err="1">
                <a:effectLst/>
                <a:latin typeface="Inter"/>
              </a:rPr>
              <a:t>url</a:t>
            </a:r>
            <a:r>
              <a:rPr lang="zh-CN" altLang="en-US" b="0" i="0" dirty="0">
                <a:effectLst/>
                <a:latin typeface="Inter"/>
              </a:rPr>
              <a:t>格式</a:t>
            </a:r>
            <a:endParaRPr lang="en-US" altLang="zh-CN" b="0" i="0" dirty="0">
              <a:effectLst/>
              <a:latin typeface="Inter"/>
            </a:endParaRPr>
          </a:p>
          <a:p>
            <a:pPr marL="342900" indent="-342900">
              <a:buAutoNum type="arabicPeriod"/>
            </a:pPr>
            <a:endParaRPr lang="en-US" altLang="zh-CN" b="0" i="0" dirty="0">
              <a:effectLst/>
              <a:latin typeface="Inter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Inter"/>
              </a:rPr>
              <a:t>对于</a:t>
            </a:r>
            <a:r>
              <a:rPr lang="en-US" altLang="zh-CN" dirty="0" err="1">
                <a:latin typeface="Inter"/>
              </a:rPr>
              <a:t>issue_label</a:t>
            </a:r>
            <a:r>
              <a:rPr lang="zh-CN" altLang="en-US" dirty="0">
                <a:latin typeface="Inter"/>
              </a:rPr>
              <a:t>，要清洗出 </a:t>
            </a:r>
            <a:r>
              <a:rPr lang="en-US" altLang="zh-CN" dirty="0">
                <a:latin typeface="Inter"/>
              </a:rPr>
              <a:t>bug, question, enhancement </a:t>
            </a:r>
            <a:r>
              <a:rPr lang="zh-CN" altLang="en-US" dirty="0">
                <a:latin typeface="Inter"/>
              </a:rPr>
              <a:t>三类标签的</a:t>
            </a:r>
            <a:r>
              <a:rPr lang="en-US" altLang="zh-CN" dirty="0">
                <a:latin typeface="Inter"/>
              </a:rPr>
              <a:t>issue</a:t>
            </a:r>
            <a:r>
              <a:rPr lang="zh-CN" altLang="en-US" dirty="0">
                <a:latin typeface="Inter"/>
              </a:rPr>
              <a:t>，但是</a:t>
            </a:r>
            <a:r>
              <a:rPr lang="en-US" altLang="zh-CN" dirty="0" err="1">
                <a:latin typeface="Inter"/>
              </a:rPr>
              <a:t>Opendigger</a:t>
            </a:r>
            <a:r>
              <a:rPr lang="zh-CN" altLang="en-US" dirty="0">
                <a:latin typeface="Inter"/>
              </a:rPr>
              <a:t>中存在许多数据都不属于这三类</a:t>
            </a:r>
            <a:endParaRPr lang="zh-CN" altLang="en-US" dirty="0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91AC496-3420-7DA6-C861-CB56FA07D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8536" r="6543" b="26033"/>
          <a:stretch/>
        </p:blipFill>
        <p:spPr>
          <a:xfrm>
            <a:off x="553720" y="1725055"/>
            <a:ext cx="5179327" cy="44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9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B0980-1F98-A74F-476B-6BD54C928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76A1460-96D2-77DD-26D6-A6D1E7421AEA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8F45265-3803-C22A-EED3-C58BC7B4C24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7D48AC5-F1E7-5012-342D-8B2B47BF43B4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180D84-E53C-9DB1-31E3-F2D99490EB9F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>
                <a:extLst>
                  <a:ext uri="{FF2B5EF4-FFF2-40B4-BE49-F238E27FC236}">
                    <a16:creationId xmlns:a16="http://schemas.microsoft.com/office/drawing/2014/main" id="{E50C0A6C-1666-A2A3-EF3E-B861217DB3E3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>
                <a:extLst>
                  <a:ext uri="{FF2B5EF4-FFF2-40B4-BE49-F238E27FC236}">
                    <a16:creationId xmlns:a16="http://schemas.microsoft.com/office/drawing/2014/main" id="{0C07CB1B-73FE-8FD9-EBA7-9B0AE0D75C0D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37" name="文本框 54">
              <a:extLst>
                <a:ext uri="{FF2B5EF4-FFF2-40B4-BE49-F238E27FC236}">
                  <a16:creationId xmlns:a16="http://schemas.microsoft.com/office/drawing/2014/main" id="{237D4C9F-DDF0-8005-0F0D-B43B2BA7A5D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1B8C232-A444-36FE-022B-BEE1C8FD292F}"/>
              </a:ext>
            </a:extLst>
          </p:cNvPr>
          <p:cNvSpPr txBox="1"/>
          <p:nvPr/>
        </p:nvSpPr>
        <p:spPr>
          <a:xfrm>
            <a:off x="998537" y="1016701"/>
            <a:ext cx="103905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对</a:t>
            </a:r>
            <a:r>
              <a:rPr lang="en-US" altLang="zh-CN" dirty="0"/>
              <a:t>type</a:t>
            </a:r>
            <a:r>
              <a:rPr lang="zh-CN" altLang="en-US" dirty="0"/>
              <a:t>列进行过滤，选择</a:t>
            </a:r>
            <a:r>
              <a:rPr lang="en-US" altLang="zh-CN" dirty="0" err="1"/>
              <a:t>IssueCommentEvent</a:t>
            </a:r>
            <a:r>
              <a:rPr lang="zh-CN" altLang="en-US" dirty="0"/>
              <a:t>，可以得到相应的</a:t>
            </a:r>
            <a:r>
              <a:rPr lang="en-US" altLang="zh-CN" dirty="0"/>
              <a:t>issue</a:t>
            </a:r>
            <a:r>
              <a:rPr lang="zh-CN" altLang="en-US" dirty="0"/>
              <a:t>数据</a:t>
            </a:r>
            <a:endParaRPr lang="en-US" altLang="zh-CN" dirty="0"/>
          </a:p>
          <a:p>
            <a:pPr algn="ctr"/>
            <a:r>
              <a:rPr lang="zh-CN" altLang="en-US" dirty="0"/>
              <a:t>详细代码请见</a:t>
            </a:r>
            <a:r>
              <a:rPr lang="en-US" altLang="zh-CN" dirty="0"/>
              <a:t>check.py</a:t>
            </a:r>
          </a:p>
          <a:p>
            <a:pPr algn="ctr"/>
            <a:r>
              <a:rPr lang="en-US" altLang="zh-CN" sz="1600" dirty="0"/>
              <a:t>https://github.com/teamkongju/kongju/blob/main/%E5%A4%8D%E8%B5%9B/data_preparation/check.py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36177-B12B-1E9F-957B-734BEA478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1" y="1946020"/>
            <a:ext cx="10925175" cy="1400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17DE6E-D730-781C-BB1F-E3E0D78ACD65}"/>
              </a:ext>
            </a:extLst>
          </p:cNvPr>
          <p:cNvSpPr txBox="1"/>
          <p:nvPr/>
        </p:nvSpPr>
        <p:spPr>
          <a:xfrm>
            <a:off x="998537" y="3605903"/>
            <a:ext cx="10390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根据所需数据，对已有数据进行处理，虽然没有直接给出</a:t>
            </a:r>
            <a:r>
              <a:rPr lang="en-US" altLang="zh-CN" dirty="0" err="1"/>
              <a:t>url</a:t>
            </a:r>
            <a:r>
              <a:rPr lang="zh-CN" altLang="en-US" dirty="0"/>
              <a:t>数据，但是可以通过</a:t>
            </a:r>
            <a:r>
              <a:rPr lang="en-US" altLang="zh-CN" b="0" i="0" dirty="0" err="1">
                <a:effectLst/>
                <a:latin typeface="Inter"/>
              </a:rPr>
              <a:t>repo_name</a:t>
            </a:r>
            <a:r>
              <a:rPr lang="zh-CN" altLang="en-US" dirty="0">
                <a:latin typeface="Inter"/>
              </a:rPr>
              <a:t>，</a:t>
            </a:r>
            <a:r>
              <a:rPr lang="en-US" altLang="zh-CN" b="0" i="0" dirty="0" err="1">
                <a:effectLst/>
                <a:latin typeface="Inter"/>
              </a:rPr>
              <a:t>issue_number</a:t>
            </a:r>
            <a:r>
              <a:rPr lang="zh-CN" altLang="en-US" b="0" i="0" dirty="0">
                <a:effectLst/>
                <a:latin typeface="Inter"/>
              </a:rPr>
              <a:t>等数据，组合出所需要的</a:t>
            </a:r>
            <a:r>
              <a:rPr lang="en-US" altLang="zh-CN" b="0" i="0" dirty="0" err="1">
                <a:effectLst/>
                <a:latin typeface="Inter"/>
              </a:rPr>
              <a:t>issue_url</a:t>
            </a:r>
            <a:r>
              <a:rPr lang="en-US" altLang="zh-CN" b="0" i="0" dirty="0">
                <a:effectLst/>
                <a:latin typeface="Inter"/>
              </a:rPr>
              <a:t>, </a:t>
            </a:r>
            <a:r>
              <a:rPr lang="en-US" altLang="zh-CN" b="0" i="0" dirty="0" err="1">
                <a:effectLst/>
                <a:latin typeface="Inter"/>
              </a:rPr>
              <a:t>repository_url</a:t>
            </a:r>
            <a:r>
              <a:rPr lang="zh-CN" altLang="en-US" b="0" i="0" dirty="0">
                <a:effectLst/>
                <a:latin typeface="Inter"/>
              </a:rPr>
              <a:t>等数据</a:t>
            </a:r>
            <a:endParaRPr lang="en-US" altLang="zh-CN" b="0" i="0" dirty="0">
              <a:effectLst/>
              <a:latin typeface="Inter"/>
            </a:endParaRPr>
          </a:p>
          <a:p>
            <a:pPr algn="ctr"/>
            <a:r>
              <a:rPr lang="zh-CN" altLang="en-US" dirty="0">
                <a:latin typeface="Inter"/>
              </a:rPr>
              <a:t>详细代码请见</a:t>
            </a:r>
            <a:r>
              <a:rPr lang="en-US" altLang="zh-CN" dirty="0">
                <a:latin typeface="Inter"/>
              </a:rPr>
              <a:t>get.py</a:t>
            </a:r>
          </a:p>
          <a:p>
            <a:pPr algn="ctr"/>
            <a:r>
              <a:rPr lang="en-US" altLang="zh-CN" sz="1600" dirty="0"/>
              <a:t>https://github.com/teamkongju/kongju/blob/main/%E5%A4%8D%E8%B5%9B/data_preparation/get.py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9F87D-C275-9DAB-DD13-6DE8FA623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" y="5065087"/>
            <a:ext cx="10668952" cy="12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E546-FC1F-444F-4B33-32DD1BA8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65B89FF-9B06-A648-C086-E562C94E5C85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57C90B-3ADA-3A3F-BBAD-05FF2EA6D60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DE80B99-02F7-7C11-09DE-CE8734F8EC9E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67D6937-0E1C-BD6D-A62E-837926108F94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>
                <a:extLst>
                  <a:ext uri="{FF2B5EF4-FFF2-40B4-BE49-F238E27FC236}">
                    <a16:creationId xmlns:a16="http://schemas.microsoft.com/office/drawing/2014/main" id="{5373687F-59E1-4DD4-FAF1-8A3F95A1779A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>
                <a:extLst>
                  <a:ext uri="{FF2B5EF4-FFF2-40B4-BE49-F238E27FC236}">
                    <a16:creationId xmlns:a16="http://schemas.microsoft.com/office/drawing/2014/main" id="{5FECB8B8-2A46-5767-A0C9-74BBB8B4B485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37" name="文本框 54">
              <a:extLst>
                <a:ext uri="{FF2B5EF4-FFF2-40B4-BE49-F238E27FC236}">
                  <a16:creationId xmlns:a16="http://schemas.microsoft.com/office/drawing/2014/main" id="{6023F969-9830-0F28-7247-9003609F980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2213DBF-F116-994E-B694-B420C2089132}"/>
              </a:ext>
            </a:extLst>
          </p:cNvPr>
          <p:cNvSpPr txBox="1"/>
          <p:nvPr/>
        </p:nvSpPr>
        <p:spPr>
          <a:xfrm>
            <a:off x="2951004" y="1693169"/>
            <a:ext cx="669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3. </a:t>
            </a:r>
            <a:r>
              <a:rPr lang="zh-CN" altLang="en-US" sz="4000" b="1" dirty="0"/>
              <a:t>额外数据处理</a:t>
            </a:r>
            <a:endParaRPr lang="en-US" altLang="zh-CN" sz="40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59DADD-1D75-6CF7-14AF-36F7F4DE9022}"/>
              </a:ext>
            </a:extLst>
          </p:cNvPr>
          <p:cNvSpPr txBox="1"/>
          <p:nvPr/>
        </p:nvSpPr>
        <p:spPr>
          <a:xfrm>
            <a:off x="762477" y="2673802"/>
            <a:ext cx="11069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进行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访问，通过个人令牌，获取排名前</a:t>
            </a:r>
            <a:r>
              <a:rPr lang="en-US" altLang="zh-CN" dirty="0"/>
              <a:t>1000</a:t>
            </a:r>
            <a:r>
              <a:rPr lang="zh-CN" altLang="en-US" dirty="0"/>
              <a:t>仓库的</a:t>
            </a:r>
            <a:r>
              <a:rPr lang="en-US" altLang="zh-CN" dirty="0" err="1"/>
              <a:t>url</a:t>
            </a:r>
            <a:endParaRPr lang="en-US" altLang="zh-CN" dirty="0"/>
          </a:p>
          <a:p>
            <a:pPr algn="ctr"/>
            <a:r>
              <a:rPr lang="zh-CN" altLang="en-US" dirty="0"/>
              <a:t>详细代码请见</a:t>
            </a:r>
            <a:r>
              <a:rPr lang="en-US" altLang="zh-CN" dirty="0"/>
              <a:t>pull_url.py</a:t>
            </a:r>
          </a:p>
          <a:p>
            <a:pPr algn="ctr"/>
            <a:r>
              <a:rPr lang="en-US" altLang="zh-CN" sz="1600" dirty="0"/>
              <a:t>https://github.com/teamkongju/kongju/blob/main/%E5%A4%8D%E8%B5%9B/data_preparation/pull_url.py</a:t>
            </a:r>
          </a:p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D4C50-7B4F-F807-8C7A-E74C0CC334EF}"/>
              </a:ext>
            </a:extLst>
          </p:cNvPr>
          <p:cNvSpPr txBox="1"/>
          <p:nvPr/>
        </p:nvSpPr>
        <p:spPr>
          <a:xfrm>
            <a:off x="762477" y="4083652"/>
            <a:ext cx="11069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进行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访问，通过个人令牌，获取排名前</a:t>
            </a:r>
            <a:r>
              <a:rPr lang="en-US" altLang="zh-CN" dirty="0"/>
              <a:t>1000</a:t>
            </a:r>
            <a:r>
              <a:rPr lang="zh-CN" altLang="en-US" dirty="0"/>
              <a:t>仓库的</a:t>
            </a:r>
            <a:r>
              <a:rPr lang="en-US" altLang="zh-CN" dirty="0" err="1"/>
              <a:t>url</a:t>
            </a:r>
            <a:endParaRPr lang="en-US" altLang="zh-CN" dirty="0"/>
          </a:p>
          <a:p>
            <a:pPr algn="ctr"/>
            <a:r>
              <a:rPr lang="zh-CN" altLang="en-US" dirty="0"/>
              <a:t>详细代码请见</a:t>
            </a:r>
            <a:r>
              <a:rPr lang="en-US" altLang="zh-CN" dirty="0"/>
              <a:t>pull_issue.py</a:t>
            </a:r>
          </a:p>
          <a:p>
            <a:pPr algn="ctr"/>
            <a:r>
              <a:rPr lang="en-US" altLang="zh-CN" sz="1600" dirty="0"/>
              <a:t>https://github.com/teamkongju/kongju/blob/main/%E5%A4%8D%E8%B5%9B/data_preparation/pull_issue.py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11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EF47-202D-5C2C-EFC1-E93BEAF0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34074A4-1622-002D-621B-B4C5BE111DB8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AE505F9-2F47-C20C-36F5-4FC2ABB1855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867DF2-8E8A-629E-F2E3-9B76B3D35C12}"/>
              </a:ext>
            </a:extLst>
          </p:cNvPr>
          <p:cNvSpPr txBox="1"/>
          <p:nvPr/>
        </p:nvSpPr>
        <p:spPr>
          <a:xfrm>
            <a:off x="5235741" y="1269545"/>
            <a:ext cx="172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补充：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6257C-369B-55BD-3BDF-4038FC387D9C}"/>
              </a:ext>
            </a:extLst>
          </p:cNvPr>
          <p:cNvSpPr txBox="1"/>
          <p:nvPr/>
        </p:nvSpPr>
        <p:spPr>
          <a:xfrm>
            <a:off x="2021303" y="2383166"/>
            <a:ext cx="81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因为要处理的数据量过于庞大，所以使用</a:t>
            </a:r>
            <a:r>
              <a:rPr lang="en-US" altLang="zh-CN" dirty="0" err="1"/>
              <a:t>chunksize</a:t>
            </a:r>
            <a:r>
              <a:rPr lang="zh-CN" altLang="en-US" dirty="0"/>
              <a:t>参数逐块读取输入文件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ABE8C0-35E9-13E3-5CE9-B73C825EB650}"/>
              </a:ext>
            </a:extLst>
          </p:cNvPr>
          <p:cNvSpPr txBox="1"/>
          <p:nvPr/>
        </p:nvSpPr>
        <p:spPr>
          <a:xfrm>
            <a:off x="322365" y="2974908"/>
            <a:ext cx="116615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并没有建立可视化的样本观察平台，但是写了个简单的代码，用来观察数据样本的前</a:t>
            </a:r>
            <a:r>
              <a:rPr lang="en-US" altLang="zh-CN" dirty="0"/>
              <a:t>100</a:t>
            </a:r>
            <a:r>
              <a:rPr lang="zh-CN" altLang="en-US" dirty="0"/>
              <a:t>行</a:t>
            </a:r>
            <a:endParaRPr lang="en-US" altLang="zh-CN" dirty="0"/>
          </a:p>
          <a:p>
            <a:pPr algn="ctr"/>
            <a:r>
              <a:rPr lang="zh-CN" altLang="en-US" dirty="0"/>
              <a:t>详细代码请见</a:t>
            </a:r>
            <a:r>
              <a:rPr lang="en-US" altLang="zh-CN" dirty="0"/>
              <a:t>open.py</a:t>
            </a:r>
          </a:p>
          <a:p>
            <a:pPr algn="ctr"/>
            <a:r>
              <a:rPr lang="en-US" altLang="zh-CN" sz="1600" dirty="0"/>
              <a:t>https://github.com/teamkongju/kongju/blob/main/%E5%A4%8D%E8%B5%9B/data_preparation/open.py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772AD0-99CC-1147-117B-CFD8B67D6A83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1E9DB45-E5A5-C182-74D1-71CC0AC2AC5F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8" name="文本框 54">
                <a:extLst>
                  <a:ext uri="{FF2B5EF4-FFF2-40B4-BE49-F238E27FC236}">
                    <a16:creationId xmlns:a16="http://schemas.microsoft.com/office/drawing/2014/main" id="{E2CB2A7B-52D9-9ABE-3FAD-C1B02AFD038E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数据准备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3769BBAC-6036-88A7-F415-EC89FCF8666A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Data preparation</a:t>
                </a:r>
              </a:p>
            </p:txBody>
          </p:sp>
        </p:grpSp>
        <p:sp>
          <p:nvSpPr>
            <p:cNvPr id="6" name="文本框 54">
              <a:extLst>
                <a:ext uri="{FF2B5EF4-FFF2-40B4-BE49-F238E27FC236}">
                  <a16:creationId xmlns:a16="http://schemas.microsoft.com/office/drawing/2014/main" id="{2A12C307-D443-6103-F7B1-7C77049FBD3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CDFFFDE-9731-2E59-C98A-DC2236B78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542" y="4341944"/>
            <a:ext cx="4550396" cy="16647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3F7626-ED8A-DDA4-3ED2-D8F5F1F3DC8B}"/>
              </a:ext>
            </a:extLst>
          </p:cNvPr>
          <p:cNvSpPr txBox="1"/>
          <p:nvPr/>
        </p:nvSpPr>
        <p:spPr>
          <a:xfrm>
            <a:off x="1346200" y="4869893"/>
            <a:ext cx="377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数据集三类</a:t>
            </a:r>
            <a:r>
              <a:rPr lang="en-US" altLang="zh-CN" sz="2400" b="1" dirty="0"/>
              <a:t>issue</a:t>
            </a:r>
            <a:r>
              <a:rPr lang="zh-CN" altLang="en-US" sz="2400" b="1" dirty="0"/>
              <a:t>占比如图：</a:t>
            </a:r>
          </a:p>
        </p:txBody>
      </p:sp>
    </p:spTree>
    <p:extLst>
      <p:ext uri="{BB962C8B-B14F-4D97-AF65-F5344CB8AC3E}">
        <p14:creationId xmlns:p14="http://schemas.microsoft.com/office/powerpoint/2010/main" val="181474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BC71F-42B2-F102-1D3D-66F5FACA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F8164F4C-BDDC-F8DF-A8CF-669957C5A3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497668-AAF4-4241-45C9-AC9DF569A971}"/>
              </a:ext>
            </a:extLst>
          </p:cNvPr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本地部署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7C26AB-8A64-5E05-9B2D-2A6B969CEB42}"/>
              </a:ext>
            </a:extLst>
          </p:cNvPr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04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DE5E2B-E9C0-9FE4-B0FB-5E70F3F72A31}"/>
              </a:ext>
            </a:extLst>
          </p:cNvPr>
          <p:cNvSpPr txBox="1"/>
          <p:nvPr/>
        </p:nvSpPr>
        <p:spPr>
          <a:xfrm>
            <a:off x="5236813" y="3333750"/>
            <a:ext cx="3415666" cy="369332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marL="0" algn="l" rtl="0" eaLnBrk="1" latinLnBrk="0" hangingPunct="1"/>
            <a:r>
              <a:rPr lang="en-US" altLang="zh-CN" sz="1800" b="0" i="0" kern="1200" dirty="0">
                <a:solidFill>
                  <a:srgbClr val="525252"/>
                </a:solidFill>
                <a:effectLst/>
                <a:latin typeface="Segoe UI" panose="020B0502040204020203" pitchFamily="34" charset="0"/>
                <a:ea typeface="思源黑体 CN Light" panose="02010600030101010101" charset="-122"/>
                <a:cs typeface="+mn-cs"/>
              </a:rPr>
              <a:t>On-premise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0B98D1-12A3-CEAF-4255-4D1A4E74B7E4}"/>
              </a:ext>
            </a:extLst>
          </p:cNvPr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F1344E5-1348-816B-C480-1A99D6B73B89}"/>
              </a:ext>
            </a:extLst>
          </p:cNvPr>
          <p:cNvSpPr txBox="1"/>
          <p:nvPr/>
        </p:nvSpPr>
        <p:spPr>
          <a:xfrm>
            <a:off x="5236813" y="4161830"/>
            <a:ext cx="25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i="0" dirty="0">
                <a:effectLst/>
                <a:latin typeface="-apple-system"/>
              </a:rPr>
              <a:t>准备工作，数据预处理</a:t>
            </a:r>
            <a:r>
              <a:rPr lang="zh-CN" altLang="en-US" sz="1200" b="1" dirty="0">
                <a:latin typeface="-apple-system"/>
              </a:rPr>
              <a:t>，</a:t>
            </a:r>
            <a:r>
              <a:rPr lang="zh-CN" altLang="en-US" sz="1200" b="1" i="0" dirty="0">
                <a:effectLst/>
                <a:latin typeface="-apple-system"/>
              </a:rPr>
              <a:t>模型训练，后端服务器部署，挂载仓库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C5A014-EA7C-1AAF-7299-578613F5C6D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DD9374F-954D-2081-0ED4-FEF8AC1EAA40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6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6DD18-282C-99E8-B52F-BFCA8B17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AFAF1F2-0228-04B6-0622-17F7CFF6127D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FFAEF0E-A870-A985-EEC7-C150EE309F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6969FE-B022-E389-D1AF-478363EB8BB7}"/>
              </a:ext>
            </a:extLst>
          </p:cNvPr>
          <p:cNvSpPr txBox="1"/>
          <p:nvPr/>
        </p:nvSpPr>
        <p:spPr>
          <a:xfrm>
            <a:off x="2099784" y="927028"/>
            <a:ext cx="79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一、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准备工作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87337D-A886-9846-DF13-F07F44FCD670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7A411FB-2B3E-12F8-7C5B-1169751BE67A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767C7FF6-E2BD-8A5E-FE6E-4AA0A13DE029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本地部署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0935D7FF-09E0-D78B-C453-72CB8218C8C3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On-premise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2963E7A7-92CD-9669-48C2-5EFAA39F0A3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4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5942261-C94D-A9AC-6982-43B8C4A41287}"/>
              </a:ext>
            </a:extLst>
          </p:cNvPr>
          <p:cNvSpPr txBox="1"/>
          <p:nvPr/>
        </p:nvSpPr>
        <p:spPr>
          <a:xfrm>
            <a:off x="1545624" y="2333868"/>
            <a:ext cx="100711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安装依赖项 </a:t>
            </a:r>
            <a:r>
              <a:rPr lang="en-US" altLang="zh-CN" dirty="0"/>
              <a:t>pip install -r requirements.txt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r>
              <a:rPr lang="zh-CN" altLang="en-US" sz="2400" dirty="0"/>
              <a:t>下载预训练的</a:t>
            </a:r>
            <a:r>
              <a:rPr lang="en-US" altLang="zh-CN" sz="2400" dirty="0"/>
              <a:t>[</a:t>
            </a:r>
            <a:r>
              <a:rPr lang="en-US" altLang="zh-CN" sz="2400" dirty="0" err="1"/>
              <a:t>RoBERTa</a:t>
            </a:r>
            <a:r>
              <a:rPr lang="en-US" altLang="zh-CN" sz="2400" dirty="0"/>
              <a:t>-base]</a:t>
            </a:r>
            <a:r>
              <a:rPr lang="zh-CN" altLang="en-US" sz="2400" dirty="0"/>
              <a:t>模型并放入 </a:t>
            </a:r>
            <a:r>
              <a:rPr lang="en-US" altLang="zh-CN" sz="1600" dirty="0"/>
              <a:t>/root/.cache/</a:t>
            </a:r>
            <a:r>
              <a:rPr lang="en-US" altLang="zh-CN" sz="1600" dirty="0" err="1"/>
              <a:t>huggingface</a:t>
            </a:r>
            <a:r>
              <a:rPr lang="en-US" altLang="zh-CN" sz="1600" dirty="0"/>
              <a:t>/transformers </a:t>
            </a:r>
          </a:p>
          <a:p>
            <a:r>
              <a:rPr lang="zh-CN" altLang="en-US" dirty="0"/>
              <a:t>下载链接</a:t>
            </a:r>
            <a:r>
              <a:rPr lang="en-US" altLang="zh-CN" dirty="0"/>
              <a:t> </a:t>
            </a:r>
            <a:r>
              <a:rPr lang="en-US" altLang="zh-CN" dirty="0">
                <a:hlinkClick r:id="rId6"/>
              </a:rPr>
              <a:t>https://huggingface.co/FacebookAI/roberta-base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r>
              <a:rPr lang="zh-CN" altLang="en-US" sz="2400" dirty="0"/>
              <a:t>将定制化训练后的模型放入</a:t>
            </a:r>
            <a:r>
              <a:rPr lang="en-US" altLang="zh-CN" dirty="0"/>
              <a:t>./data/save</a:t>
            </a:r>
            <a:r>
              <a:rPr lang="zh-CN" altLang="en-US" sz="2400" dirty="0"/>
              <a:t>中 </a:t>
            </a:r>
            <a:endParaRPr lang="en-US" altLang="zh-CN" sz="2400" dirty="0"/>
          </a:p>
          <a:p>
            <a:r>
              <a:rPr lang="en-US" altLang="zh-CN" dirty="0"/>
              <a:t>(</a:t>
            </a:r>
            <a:r>
              <a:rPr lang="zh-CN" altLang="en-US" dirty="0"/>
              <a:t>如果要自行训练可跳过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下载链接</a:t>
            </a:r>
            <a:r>
              <a:rPr lang="en-US" altLang="zh-CN" sz="1600" dirty="0"/>
              <a:t>https://pan.baidu.com/s/1q548GIkqANeqidolKCGSpA?pwd=1230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24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C494-08D4-1361-30A6-CCF00AAC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85A0552-69BC-7A50-1912-A2D5826ECC3F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029C7EA-3671-9D59-07A8-9D0FF0AB06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63B14C-104B-55A2-9FFF-4CE44C694CA8}"/>
              </a:ext>
            </a:extLst>
          </p:cNvPr>
          <p:cNvSpPr txBox="1"/>
          <p:nvPr/>
        </p:nvSpPr>
        <p:spPr>
          <a:xfrm>
            <a:off x="2099785" y="1908967"/>
            <a:ext cx="79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二、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数据预处理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C043BA-D7C0-4950-557D-553FF507AF80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922FB6C-CD14-DEC5-830C-462B1C421CA8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2CB10F37-C52F-EBED-7087-24DECB56FC29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本地部署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52DCB868-B8CE-3858-9044-3C93EDA0C78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On-premise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5A2DEDBB-407A-638A-1F3D-E310723B467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4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B99ADEE-BC5D-AA0C-C864-1CFAB360404A}"/>
              </a:ext>
            </a:extLst>
          </p:cNvPr>
          <p:cNvSpPr txBox="1"/>
          <p:nvPr/>
        </p:nvSpPr>
        <p:spPr>
          <a:xfrm>
            <a:off x="1060450" y="2616853"/>
            <a:ext cx="100711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非必须，可直接使用训练好的模型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下载训练数据集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train.csv</a:t>
            </a:r>
            <a:r>
              <a:rPr lang="zh-CN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并放入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./data</a:t>
            </a:r>
          </a:p>
          <a:p>
            <a:pPr algn="ctr"/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下载链接：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https://pan.baidu.com/s/16YypKD5hT_YamUjnShUbUg?pwd=1230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运行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./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data_split.ipynb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，预览并分割数据集为训练集和验证集</a:t>
            </a:r>
          </a:p>
        </p:txBody>
      </p:sp>
    </p:spTree>
    <p:extLst>
      <p:ext uri="{BB962C8B-B14F-4D97-AF65-F5344CB8AC3E}">
        <p14:creationId xmlns:p14="http://schemas.microsoft.com/office/powerpoint/2010/main" val="273347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背景图案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r="4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5042" y="2335888"/>
            <a:ext cx="1756560" cy="834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913" y="1447029"/>
            <a:ext cx="1907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245" y="2555025"/>
            <a:ext cx="290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+mn-ea"/>
              </a:rPr>
              <a:t>CONTENTS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49916" y="4199242"/>
            <a:ext cx="1715026" cy="1524814"/>
            <a:chOff x="1034325" y="4144894"/>
            <a:chExt cx="3261904" cy="1524814"/>
          </a:xfrm>
        </p:grpSpPr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1034325" y="4975891"/>
              <a:ext cx="3261904" cy="461665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关于模型</a:t>
              </a:r>
              <a:endParaRPr lang="en-US" altLang="zh-CN" sz="24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128751" y="4144894"/>
              <a:ext cx="2207547" cy="830997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02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1034325" y="5409358"/>
              <a:ext cx="3145789" cy="260350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rPr>
                <a:t>About the model</a:t>
              </a:r>
            </a:p>
          </p:txBody>
        </p:sp>
      </p:grp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A170F5-BD4A-CFF4-5D98-FEF0B14F129F}"/>
              </a:ext>
            </a:extLst>
          </p:cNvPr>
          <p:cNvGrpSpPr/>
          <p:nvPr/>
        </p:nvGrpSpPr>
        <p:grpSpPr>
          <a:xfrm>
            <a:off x="1649666" y="4199242"/>
            <a:ext cx="1715026" cy="1524814"/>
            <a:chOff x="1034325" y="4144894"/>
            <a:chExt cx="3261904" cy="152481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F2503DC-E27C-66E1-AEEB-6B024A960A13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034325" y="4975891"/>
              <a:ext cx="3261904" cy="461665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项目特点</a:t>
              </a:r>
              <a:endParaRPr lang="en-US" altLang="zh-CN" sz="24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37975F1-CFB4-B047-0B80-DF902ED1D5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128751" y="4144894"/>
              <a:ext cx="2207547" cy="830997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01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7F86CD-4700-92E3-9D24-8DAD71366E0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034325" y="5409358"/>
              <a:ext cx="3145789" cy="260350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1100" b="0" i="0" dirty="0">
                  <a:solidFill>
                    <a:srgbClr val="525252"/>
                  </a:solidFill>
                  <a:effectLst/>
                  <a:latin typeface="Segoe UI" panose="020B0502040204020203" pitchFamily="34" charset="0"/>
                </a:rPr>
                <a:t>Project features</a:t>
              </a:r>
              <a:endParaRPr lang="en-US" altLang="zh-CN" sz="11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79C337-5B6B-A427-E6FD-AB08BE1EB191}"/>
              </a:ext>
            </a:extLst>
          </p:cNvPr>
          <p:cNvGrpSpPr/>
          <p:nvPr/>
        </p:nvGrpSpPr>
        <p:grpSpPr>
          <a:xfrm>
            <a:off x="5637466" y="4199242"/>
            <a:ext cx="1715026" cy="1524814"/>
            <a:chOff x="1034325" y="4144894"/>
            <a:chExt cx="3261904" cy="152481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4B090C5-9570-F728-B208-D235C322A34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034325" y="4975891"/>
              <a:ext cx="3261904" cy="461665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数据准备</a:t>
              </a:r>
              <a:endParaRPr lang="en-US" altLang="zh-CN" sz="24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054C123-4248-99AF-DABF-27D650B3CEE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128751" y="4144894"/>
              <a:ext cx="2207547" cy="830997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03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F08F864-0A89-0013-A6B1-792F7AD81EF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034325" y="5409358"/>
              <a:ext cx="3145789" cy="260350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rPr>
                <a:t>Data preparation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20AB6B8-C87C-C2B2-4C16-1164DF200B90}"/>
              </a:ext>
            </a:extLst>
          </p:cNvPr>
          <p:cNvGrpSpPr/>
          <p:nvPr/>
        </p:nvGrpSpPr>
        <p:grpSpPr>
          <a:xfrm>
            <a:off x="7553620" y="4199242"/>
            <a:ext cx="1715026" cy="1524814"/>
            <a:chOff x="1034325" y="4144894"/>
            <a:chExt cx="3261904" cy="1524814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86D7891-5292-E653-DAB0-84F60446BF1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034325" y="4975891"/>
              <a:ext cx="3261904" cy="461665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本地部署</a:t>
              </a:r>
              <a:endParaRPr lang="en-US" altLang="zh-CN" sz="24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015BB4B-BA51-0489-E2C2-D18C99CE819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28751" y="4144894"/>
              <a:ext cx="2207547" cy="830997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04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58C0624-4342-95D1-344E-3F0B9EF80B5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034325" y="5409358"/>
              <a:ext cx="3145789" cy="260350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1100" b="0" i="0" dirty="0">
                  <a:solidFill>
                    <a:srgbClr val="525252"/>
                  </a:solidFill>
                  <a:effectLst/>
                  <a:latin typeface="Segoe UI" panose="020B0502040204020203" pitchFamily="34" charset="0"/>
                </a:rPr>
                <a:t>On-premise</a:t>
              </a:r>
              <a:endParaRPr lang="en-US" altLang="zh-CN" sz="11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14C7C1-322D-28EC-C1FA-B7D576E41F29}"/>
              </a:ext>
            </a:extLst>
          </p:cNvPr>
          <p:cNvGrpSpPr/>
          <p:nvPr/>
        </p:nvGrpSpPr>
        <p:grpSpPr>
          <a:xfrm>
            <a:off x="9626736" y="4199242"/>
            <a:ext cx="1715026" cy="1524814"/>
            <a:chOff x="1034325" y="4144894"/>
            <a:chExt cx="3261904" cy="152481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685C39A-BDEA-F800-576F-65E1EF02225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034325" y="4975891"/>
              <a:ext cx="3261904" cy="461665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项目展望</a:t>
              </a:r>
              <a:endParaRPr lang="en-US" altLang="zh-CN" sz="24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369C7A7-85C2-0E39-966D-CADA19947CA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128751" y="4144894"/>
              <a:ext cx="2207547" cy="830997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rPr>
                <a:t>05</a:t>
              </a:r>
              <a:endParaRPr lang="zh-CN" altLang="en-US" sz="4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624D724-5F52-3634-BCCD-A2F175CDCD9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034325" y="5409358"/>
              <a:ext cx="3145789" cy="260350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en-US" altLang="zh-CN" sz="1100" b="0" i="0" dirty="0">
                  <a:solidFill>
                    <a:srgbClr val="525252"/>
                  </a:solidFill>
                  <a:effectLst/>
                  <a:latin typeface="Segoe UI" panose="020B0502040204020203" pitchFamily="34" charset="0"/>
                </a:rPr>
                <a:t>Project Prospects</a:t>
              </a:r>
              <a:endParaRPr lang="en-US" altLang="zh-CN" sz="11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20D7-367A-FEC7-531E-BA267406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A79EB8-D350-324E-5333-E79C4346FCF4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0AAD20-D032-8581-1A42-4D6719231FE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5AAC0B-DEEE-B740-1BFC-3D4464054C68}"/>
              </a:ext>
            </a:extLst>
          </p:cNvPr>
          <p:cNvSpPr txBox="1"/>
          <p:nvPr/>
        </p:nvSpPr>
        <p:spPr>
          <a:xfrm>
            <a:off x="2099785" y="1459967"/>
            <a:ext cx="79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三、模型训练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849772-45DC-3312-1830-4CA8F088F485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F8C1E30-F47C-C7CB-DE6A-90C295AED21D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63E4E8DF-0159-018F-F031-64E37F7033DE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本地部署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3C68081B-641B-1EFA-1ACA-521043E8BCA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On-premise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F1CF11E1-61D7-53EC-55F2-0E3DFFE7715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4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0989F18-9E6A-15FB-3CE8-62ECB05A1E90}"/>
              </a:ext>
            </a:extLst>
          </p:cNvPr>
          <p:cNvSpPr txBox="1"/>
          <p:nvPr/>
        </p:nvSpPr>
        <p:spPr>
          <a:xfrm>
            <a:off x="1112119" y="2420750"/>
            <a:ext cx="101133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（非必须，可直接使用我们已训练好的模型）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src/train.py --DATASET_SUFFIX _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dropfeature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--MODEL_NAME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--EMB_MODEL_CHECKPOINT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 --device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altLang="zh-C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714CA6-C00C-41CE-9CEB-2B7B79CC4FE0}"/>
              </a:ext>
            </a:extLst>
          </p:cNvPr>
          <p:cNvSpPr txBox="1"/>
          <p:nvPr/>
        </p:nvSpPr>
        <p:spPr>
          <a:xfrm>
            <a:off x="3159517" y="3497968"/>
            <a:ext cx="69326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如果没有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请改为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--device 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。更多参数定义及调整详见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./src/config.py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。为了保证训练效率和减少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I/O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时间，训练检查点为每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10000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个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一次，推荐在有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且可长时间运行的设备上训练。作者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个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跑了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25h+</a:t>
            </a:r>
          </a:p>
          <a:p>
            <a:pPr marL="285750" indent="-285750">
              <a:buFontTx/>
              <a:buChar char="-"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训练过程使用了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wandb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记录，方便跟踪训练效果及设备状态，需要在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wandb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官网上注册并创建日志文件夹，在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中提前登录。</a:t>
            </a:r>
          </a:p>
        </p:txBody>
      </p:sp>
    </p:spTree>
    <p:extLst>
      <p:ext uri="{BB962C8B-B14F-4D97-AF65-F5344CB8AC3E}">
        <p14:creationId xmlns:p14="http://schemas.microsoft.com/office/powerpoint/2010/main" val="204198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13428-5B81-DE7F-2CEB-97234C27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94A2D4-4582-7F67-C717-527784BD9153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9D4F6-C31C-30AD-C4C3-CA5B5BEAC0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E9DD3-F38D-EFD2-AB5C-CA34F8E9EEF4}"/>
              </a:ext>
            </a:extLst>
          </p:cNvPr>
          <p:cNvSpPr txBox="1"/>
          <p:nvPr/>
        </p:nvSpPr>
        <p:spPr>
          <a:xfrm>
            <a:off x="2246470" y="1220783"/>
            <a:ext cx="799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四、后端服务器部署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47A009-A345-3438-4A6C-FA82753C73A5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07B35C-F73B-6266-BC99-3282AD2EC97D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8267D951-7418-8848-C757-35519EA5AF57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本地部署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0FC84876-92B8-EED2-11B5-4E5D3482E1DA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On-premise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55409108-3311-BF71-A746-3ED321DAE02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4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6C6D32F-0F7B-C732-0C91-6CAC2AADE34C}"/>
              </a:ext>
            </a:extLst>
          </p:cNvPr>
          <p:cNvSpPr txBox="1"/>
          <p:nvPr/>
        </p:nvSpPr>
        <p:spPr>
          <a:xfrm>
            <a:off x="3802447" y="4610095"/>
            <a:ext cx="8231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在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Terminal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中输入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python src/receive.py</a:t>
            </a:r>
          </a:p>
          <a:p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在新的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Terminal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里输入：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ngrok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start YOUR_TUNNEL_NAME </a:t>
            </a:r>
            <a:r>
              <a:rPr lang="zh-CN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YOUR_TUNNEL_NAME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改为你的隧道名。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应该能看到</a:t>
            </a:r>
            <a:r>
              <a:rPr lang="en-US" altLang="zh-C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ngork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的运行信息，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Status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为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则本地服务器暴露成功。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CAF4B-8044-977B-C0CC-329D7DED2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05" y="3889231"/>
            <a:ext cx="2895784" cy="1453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CA6EAE-D134-B5AC-8C94-0EEB86C8E161}"/>
              </a:ext>
            </a:extLst>
          </p:cNvPr>
          <p:cNvSpPr txBox="1"/>
          <p:nvPr/>
        </p:nvSpPr>
        <p:spPr>
          <a:xfrm>
            <a:off x="3693496" y="1748549"/>
            <a:ext cx="5276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这里采用 本地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 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和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ngork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作为服务器，也可以在云服务器部署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C56B7B-27F6-C835-EE38-4CA87AAE68B4}"/>
              </a:ext>
            </a:extLst>
          </p:cNvPr>
          <p:cNvSpPr txBox="1"/>
          <p:nvPr/>
        </p:nvSpPr>
        <p:spPr>
          <a:xfrm>
            <a:off x="446046" y="2550522"/>
            <a:ext cx="3073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在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ngork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官网上注册并申请一个固定的域名，并编辑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root/.config/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ngork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ngrok.yml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为以下格式：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3097E5-0CCB-9560-BC96-1B85E1D7B597}"/>
              </a:ext>
            </a:extLst>
          </p:cNvPr>
          <p:cNvSpPr txBox="1"/>
          <p:nvPr/>
        </p:nvSpPr>
        <p:spPr>
          <a:xfrm>
            <a:off x="3839578" y="2550522"/>
            <a:ext cx="815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在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./src/receive.py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中的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line28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设置 置信度阈值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confidence_threshold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默认为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556052C-AE37-ED22-D3F2-DAC417A7B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951" y="3628833"/>
            <a:ext cx="4749216" cy="83577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E058207-8F60-587C-9579-E50799CF9107}"/>
              </a:ext>
            </a:extLst>
          </p:cNvPr>
          <p:cNvSpPr txBox="1"/>
          <p:nvPr/>
        </p:nvSpPr>
        <p:spPr>
          <a:xfrm>
            <a:off x="3839578" y="3016734"/>
            <a:ext cx="80912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使用已有的</a:t>
            </a:r>
            <a:r>
              <a:rPr lang="en-US" altLang="zh-C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账号或新注册账号，在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中的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Developer Settings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中申请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access token(Select scopes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必须勾选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，其他任意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，并把这个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复制到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./src/receive.py </a:t>
            </a:r>
            <a:r>
              <a:rPr lang="zh-CN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中的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line38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中：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3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C274-FEDC-56B6-9ED7-E156B63CC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D648FA-FCA6-12F2-BBB8-27858D25C075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5E0CE91-FB72-7B80-CDA5-A9C412153E1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E1F5987-9487-2306-F805-3CE737DB60F6}"/>
              </a:ext>
            </a:extLst>
          </p:cNvPr>
          <p:cNvSpPr txBox="1"/>
          <p:nvPr/>
        </p:nvSpPr>
        <p:spPr>
          <a:xfrm>
            <a:off x="2099785" y="839757"/>
            <a:ext cx="79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五、挂载仓库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EFF6D8-D48A-939F-8A0F-812F61436294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686C5F-13BB-2571-B0B4-38FFC5C91FA3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593DAC8D-73FA-5FCB-355C-53343D9E0D8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本地部署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29B07CB2-DEAC-BDAA-A11B-52951479EEC4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On-premise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D5B531E2-B1F2-BA63-27A1-980A4503DE7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4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5E73F60-F28B-5070-E9C3-D74C23DEC081}"/>
              </a:ext>
            </a:extLst>
          </p:cNvPr>
          <p:cNvSpPr txBox="1"/>
          <p:nvPr/>
        </p:nvSpPr>
        <p:spPr>
          <a:xfrm>
            <a:off x="2146101" y="1993875"/>
            <a:ext cx="88163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进入你想实现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自动分类的仓库，点击仓库页面顶部的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</a:p>
          <a:p>
            <a:pPr marL="342900" indent="-342900">
              <a:buAutoNum type="arabicPeriod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在左侧菜单中点击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Webhooks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，点击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 webhook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在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Payload URL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填写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https://YOUR_DOMAIN/predict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YOUR_DOMAIN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改成你申请的域名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4. Content type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选择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application/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在 “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Which events would you like to trigger this webhook?”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中选择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Let me select individual events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并勾选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Issues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点击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 webhook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，设置完毕</a:t>
            </a:r>
          </a:p>
        </p:txBody>
      </p:sp>
    </p:spTree>
    <p:extLst>
      <p:ext uri="{BB962C8B-B14F-4D97-AF65-F5344CB8AC3E}">
        <p14:creationId xmlns:p14="http://schemas.microsoft.com/office/powerpoint/2010/main" val="34511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74AED-1716-2AFE-72AA-0CCBC97D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33719BD4-FE7D-E995-3A63-5DA98F9CE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B59BD8-2E84-8C09-0D8D-D5D101AFD459}"/>
              </a:ext>
            </a:extLst>
          </p:cNvPr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F2671B-A30D-739A-241F-8F6ED80CFBCE}"/>
              </a:ext>
            </a:extLst>
          </p:cNvPr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05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D8A310-4713-CF1D-30E2-4A7878C8EB43}"/>
              </a:ext>
            </a:extLst>
          </p:cNvPr>
          <p:cNvSpPr txBox="1"/>
          <p:nvPr/>
        </p:nvSpPr>
        <p:spPr>
          <a:xfrm>
            <a:off x="5236813" y="3333750"/>
            <a:ext cx="3415666" cy="369332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marL="0" algn="l" rtl="0" eaLnBrk="1" latinLnBrk="0" hangingPunct="1"/>
            <a:r>
              <a:rPr lang="en-US" altLang="zh-CN" sz="1800" b="0" i="0" kern="1200" dirty="0">
                <a:solidFill>
                  <a:srgbClr val="525252"/>
                </a:solidFill>
                <a:effectLst/>
                <a:latin typeface="Segoe UI" panose="020B0502040204020203" pitchFamily="34" charset="0"/>
                <a:ea typeface="思源黑体 CN Light" panose="02010600030101010101" charset="-122"/>
                <a:cs typeface="+mn-cs"/>
              </a:rPr>
              <a:t>Project Prospects</a:t>
            </a:r>
            <a:endParaRPr lang="zh-CN" altLang="zh-CN" dirty="0">
              <a:effectLst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0C225CA-CB81-D41C-C896-D37F09578E7A}"/>
              </a:ext>
            </a:extLst>
          </p:cNvPr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FE6A393-B57B-CD5A-272B-22B1BBBAA3BA}"/>
              </a:ext>
            </a:extLst>
          </p:cNvPr>
          <p:cNvSpPr txBox="1"/>
          <p:nvPr/>
        </p:nvSpPr>
        <p:spPr>
          <a:xfrm>
            <a:off x="5236812" y="4161830"/>
            <a:ext cx="32531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i="0" dirty="0">
                <a:effectLst/>
                <a:latin typeface="-apple-system"/>
              </a:rPr>
              <a:t>在更大的数据集上训练，实现更多类型的分类，支持多语种识别，采用性能更好的预训练模型，使用更稳定的后端服务器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949218-63CA-4602-E10D-2ED4EA042B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23956F3-3685-FFC5-0C76-75BB8FC15F36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42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FFE20-B1CD-DF21-8166-CE87C4C2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875A4C-B675-0AAC-A9D9-B9A673B594B4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BA80AA-5632-A5B9-69FD-847A59100B3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2C7BA1-FC50-DF87-76EC-4E619A489EF7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A4F696-CA76-8F46-6F72-C9AC3657229D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9" name="文本框 54">
                <a:extLst>
                  <a:ext uri="{FF2B5EF4-FFF2-40B4-BE49-F238E27FC236}">
                    <a16:creationId xmlns:a16="http://schemas.microsoft.com/office/drawing/2014/main" id="{84E94410-A2E5-8AE7-2792-37BBCDBAF24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项目展望</a:t>
                </a:r>
                <a:endParaRPr lang="en-US" altLang="zh-CN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2" name="文本框 54">
                <a:extLst>
                  <a:ext uri="{FF2B5EF4-FFF2-40B4-BE49-F238E27FC236}">
                    <a16:creationId xmlns:a16="http://schemas.microsoft.com/office/drawing/2014/main" id="{1F471DA9-160B-BF0A-22A4-52C38FAE1E3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Project Prospects</a:t>
                </a:r>
              </a:p>
            </p:txBody>
          </p:sp>
        </p:grpSp>
        <p:sp>
          <p:nvSpPr>
            <p:cNvPr id="8" name="文本框 54">
              <a:extLst>
                <a:ext uri="{FF2B5EF4-FFF2-40B4-BE49-F238E27FC236}">
                  <a16:creationId xmlns:a16="http://schemas.microsoft.com/office/drawing/2014/main" id="{249C1AA9-20A0-6E21-744E-0A8CEE01C5C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05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A503F84-B586-7B58-0F6B-BB295FC24B47}"/>
              </a:ext>
            </a:extLst>
          </p:cNvPr>
          <p:cNvSpPr txBox="1"/>
          <p:nvPr/>
        </p:nvSpPr>
        <p:spPr>
          <a:xfrm>
            <a:off x="817245" y="1211550"/>
            <a:ext cx="1046496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  <a:cs typeface="Calibri" panose="020F0502020204030204" pitchFamily="34" charset="0"/>
              </a:rPr>
              <a:t>1. </a:t>
            </a:r>
            <a:r>
              <a:rPr lang="zh-CN" altLang="en-US" sz="2000" b="1" dirty="0">
                <a:latin typeface="+mj-lt"/>
                <a:cs typeface="Calibri" panose="020F0502020204030204" pitchFamily="34" charset="0"/>
              </a:rPr>
              <a:t>在更大的数据集上训练</a:t>
            </a:r>
            <a:endParaRPr lang="en-US" altLang="zh-CN" sz="2000" b="1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现在三类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的数据量比较悬殊，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类的训练较为缺乏，识别还不够准确。由于设备和时间的限制，只能在现有大小的数据集上训练，对于模型的定制化训练程度有限，未来可在更大的数据集上进行更深度的训练。</a:t>
            </a: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+mj-lt"/>
                <a:cs typeface="Calibri" panose="020F0502020204030204" pitchFamily="34" charset="0"/>
              </a:rPr>
              <a:t>2. </a:t>
            </a:r>
            <a:r>
              <a:rPr lang="zh-CN" altLang="en-US" sz="2000" b="1" dirty="0">
                <a:latin typeface="+mj-lt"/>
                <a:cs typeface="Calibri" panose="020F0502020204030204" pitchFamily="34" charset="0"/>
              </a:rPr>
              <a:t>实现更多类型的分类</a:t>
            </a:r>
            <a:endParaRPr lang="en-US" altLang="zh-CN" sz="2000" b="1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由于时间原因，该项目目前只能实现三个类别的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分类。但是由于</a:t>
            </a:r>
            <a:r>
              <a:rPr lang="en-US" altLang="zh-CN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模型的高拓展性，在有充分数据集的支持下，完全可以实现更多类型的准确识别。</a:t>
            </a: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+mj-lt"/>
                <a:cs typeface="Calibri" panose="020F0502020204030204" pitchFamily="34" charset="0"/>
              </a:rPr>
              <a:t>3. </a:t>
            </a:r>
            <a:r>
              <a:rPr lang="zh-CN" altLang="en-US" sz="2000" b="1" dirty="0">
                <a:latin typeface="+mj-lt"/>
                <a:cs typeface="Calibri" panose="020F0502020204030204" pitchFamily="34" charset="0"/>
              </a:rPr>
              <a:t>支持多语种识别</a:t>
            </a:r>
            <a:endParaRPr lang="en-US" altLang="zh-CN" sz="2000" b="1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现在主要是在英文的数据集上进行训练，对于其他语言的识别能力有限，未来可进行进一步开发</a:t>
            </a: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+mj-lt"/>
                <a:cs typeface="Calibri" panose="020F0502020204030204" pitchFamily="34" charset="0"/>
              </a:rPr>
              <a:t>4.</a:t>
            </a:r>
            <a:r>
              <a:rPr lang="zh-CN" altLang="en-US" sz="2000" b="1" dirty="0">
                <a:latin typeface="+mj-lt"/>
                <a:cs typeface="Calibri" panose="020F0502020204030204" pitchFamily="34" charset="0"/>
              </a:rPr>
              <a:t> 采用性能更好的预训练模型</a:t>
            </a:r>
            <a:endParaRPr lang="en-US" altLang="zh-CN" sz="2000" b="1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可以使用</a:t>
            </a:r>
            <a:r>
              <a:rPr lang="en-US" altLang="zh-CN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-large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替换现有的</a:t>
            </a:r>
            <a:r>
              <a:rPr lang="en-US" altLang="zh-CN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-base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。</a:t>
            </a: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+mj-lt"/>
                <a:cs typeface="Calibri" panose="020F0502020204030204" pitchFamily="34" charset="0"/>
              </a:rPr>
              <a:t>5. </a:t>
            </a:r>
            <a:r>
              <a:rPr lang="zh-CN" altLang="en-US" sz="2000" b="1" dirty="0">
                <a:latin typeface="+mj-lt"/>
                <a:cs typeface="Calibri" panose="020F0502020204030204" pitchFamily="34" charset="0"/>
              </a:rPr>
              <a:t>使用更稳定的后端服务器</a:t>
            </a:r>
            <a:endParaRPr lang="en-US" altLang="zh-CN" sz="2000" b="1" dirty="0">
              <a:latin typeface="+mj-lt"/>
              <a:cs typeface="Calibri" panose="020F0502020204030204" pitchFamily="34" charset="0"/>
            </a:endParaRPr>
          </a:p>
          <a:p>
            <a:r>
              <a:rPr lang="en-US" altLang="zh-CN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将</a:t>
            </a:r>
            <a:r>
              <a:rPr lang="en-US" altLang="zh-CN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bot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部署到有公网</a:t>
            </a:r>
            <a:r>
              <a:rPr lang="en-US" altLang="zh-CN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zh-CN" altLang="en-US" sz="1600" dirty="0">
                <a:latin typeface="+mj-lt"/>
                <a:cs typeface="Calibri" panose="020F0502020204030204" pitchFamily="34" charset="0"/>
              </a:rPr>
              <a:t>的云服务器上</a:t>
            </a:r>
          </a:p>
        </p:txBody>
      </p:sp>
    </p:spTree>
    <p:extLst>
      <p:ext uri="{BB962C8B-B14F-4D97-AF65-F5344CB8AC3E}">
        <p14:creationId xmlns:p14="http://schemas.microsoft.com/office/powerpoint/2010/main" val="141138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7745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-16511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75298" y="2478246"/>
            <a:ext cx="8471885" cy="13220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en-US" alt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END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707016" y="1648301"/>
            <a:ext cx="4808449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-issue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文本分类识别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4124325" y="4618355"/>
            <a:ext cx="396430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652203" y="4662805"/>
            <a:ext cx="491807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580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BDF4-19C3-81D0-F74D-52795FA3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CBD9767-5594-0382-EED8-4F938BBF303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DE6C71-78D3-7FE7-CB5C-7B1989CB41E1}"/>
              </a:ext>
            </a:extLst>
          </p:cNvPr>
          <p:cNvCxnSpPr/>
          <p:nvPr/>
        </p:nvCxnSpPr>
        <p:spPr>
          <a:xfrm>
            <a:off x="68580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3D2C160-3F18-2064-77B3-B449B076FCB0}"/>
              </a:ext>
            </a:extLst>
          </p:cNvPr>
          <p:cNvSpPr txBox="1"/>
          <p:nvPr/>
        </p:nvSpPr>
        <p:spPr>
          <a:xfrm>
            <a:off x="548640" y="1289953"/>
            <a:ext cx="111252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成员分工：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[@ZyanNo1](https://github.com/ZyanNo1)李则言：本地模型部署、模型训练、后端服务器部署、文档撰写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[@byktue](https://github.com/byktue)  杨金辉：数据采集处理、仓库挂载、仓库管理、PPT制作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参考资料：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Hugging Face 有关于 RoBERTa模型 无比详尽的 [tutorial document](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https://huggingface.co/FacebookAI/roberta-base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RUNOOB.com 有关于 Flask 的 [入门教程](https://www.runoob.com/flask/flask-router.html)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Ngork 有关于 内网暴露 的 [tutorial document](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https://ngrok.com/docs/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OpenDigger 的 [用户文档](https://github.com/X-lab2017/open-digger-website/tree/master/docs/user_docs) 以及 [示例数据](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https://xlab2017.yuque.com/staff-kbz9wp/olpzth/tq36xvyzg9b880hy?singleDoc#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Kadam-Tushar 的 Github开源项目 [issue-classifier](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https://github.com/Kadam-Tushar/Issue-Classifier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04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703AB-D84A-E81A-D69E-A91F818C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28D2FCBE-0D77-56A6-9FE5-A4F94D1B2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20B69C-F141-15F1-3ADE-28BE827091BC}"/>
              </a:ext>
            </a:extLst>
          </p:cNvPr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rgbClr val="252525"/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项目特点</a:t>
            </a:r>
            <a:endParaRPr lang="en-US" altLang="zh-CN" sz="6000" b="1" dirty="0">
              <a:solidFill>
                <a:srgbClr val="252525"/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5AA212-67DF-B504-01BC-A3B0719AFD77}"/>
              </a:ext>
            </a:extLst>
          </p:cNvPr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01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CA79F6-43A9-66CE-39B0-26754B135B81}"/>
              </a:ext>
            </a:extLst>
          </p:cNvPr>
          <p:cNvSpPr txBox="1"/>
          <p:nvPr/>
        </p:nvSpPr>
        <p:spPr>
          <a:xfrm>
            <a:off x="5236813" y="3333750"/>
            <a:ext cx="3415666" cy="369332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8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Project features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4F2DC5-3267-F61A-903C-F66CBA42567F}"/>
              </a:ext>
            </a:extLst>
          </p:cNvPr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59F8E6D-B1B7-E4A2-AD18-87D7CC2C16F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762A74B-10D5-3517-7708-7DDE10C44908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FA7249E2-8D85-5AA8-4B4E-18B1135BF923}"/>
              </a:ext>
            </a:extLst>
          </p:cNvPr>
          <p:cNvSpPr txBox="1"/>
          <p:nvPr/>
        </p:nvSpPr>
        <p:spPr>
          <a:xfrm>
            <a:off x="5236813" y="4139485"/>
            <a:ext cx="2970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自动化处理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GitHub , Issue</a:t>
            </a:r>
            <a:r>
              <a:rPr lang="zh-CN" altLang="en-US" sz="1400" dirty="0"/>
              <a:t>特征提取 </a:t>
            </a:r>
            <a:r>
              <a:rPr lang="en-US" altLang="zh-CN" sz="1400" dirty="0"/>
              <a:t>,</a:t>
            </a:r>
            <a:r>
              <a:rPr lang="zh-CN" altLang="en-US" sz="1400" dirty="0"/>
              <a:t>训练数据灵活</a:t>
            </a:r>
            <a:r>
              <a:rPr lang="en-US" altLang="zh-CN" sz="1400" dirty="0"/>
              <a:t>,</a:t>
            </a:r>
            <a:r>
              <a:rPr lang="zh-CN" altLang="zh-CN" sz="1400" kern="1200" dirty="0">
                <a:solidFill>
                  <a:srgbClr val="000000"/>
                </a:solidFill>
                <a:effectLst/>
                <a:latin typeface="思源黑体 CN Light" panose="02010600030101010101" charset="-122"/>
                <a:ea typeface="思源黑体 CN Light" panose="02010600030101010101" charset="-122"/>
                <a:cs typeface="+mn-cs"/>
              </a:rPr>
              <a:t>实时响应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69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6BA6-3196-7611-CFD2-4C1C0A69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8F4CC42-1F2B-6466-2B6F-E62637A0171A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0AAEF28-173E-03BD-C649-76E12BC4927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85F2D5-B722-5F56-F8FF-E7FC584C21DE}"/>
              </a:ext>
            </a:extLst>
          </p:cNvPr>
          <p:cNvSpPr txBox="1"/>
          <p:nvPr/>
        </p:nvSpPr>
        <p:spPr>
          <a:xfrm>
            <a:off x="5219700" y="1104995"/>
            <a:ext cx="5956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i="0" dirty="0">
                <a:effectLst/>
                <a:latin typeface="-apple-system"/>
              </a:rPr>
              <a:t>本项目基于 </a:t>
            </a:r>
            <a:r>
              <a:rPr lang="en-US" altLang="zh-CN" sz="3600" b="1" i="0" u="sng" dirty="0" err="1">
                <a:solidFill>
                  <a:srgbClr val="0026E5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RoBERTa</a:t>
            </a:r>
            <a:r>
              <a:rPr lang="en-US" altLang="zh-CN" sz="3600" b="1" i="0" u="sng" dirty="0"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-base</a:t>
            </a:r>
            <a:r>
              <a:rPr lang="zh-CN" altLang="en-US" sz="3600" b="1" i="0" dirty="0">
                <a:effectLst/>
                <a:latin typeface="-apple-system"/>
              </a:rPr>
              <a:t>模型 和 </a:t>
            </a:r>
            <a:r>
              <a:rPr lang="en-US" altLang="zh-CN" sz="3600" b="1" i="0" dirty="0">
                <a:effectLst/>
                <a:latin typeface="-apple-system"/>
              </a:rPr>
              <a:t>Flask</a:t>
            </a:r>
            <a:r>
              <a:rPr lang="zh-CN" altLang="en-US" sz="3600" b="1" i="0" dirty="0">
                <a:effectLst/>
                <a:latin typeface="-apple-system"/>
              </a:rPr>
              <a:t>架构 </a:t>
            </a:r>
            <a:endParaRPr lang="en-US" altLang="zh-CN" sz="3600" b="1" i="0" dirty="0">
              <a:effectLst/>
              <a:latin typeface="-apple-system"/>
            </a:endParaRPr>
          </a:p>
          <a:p>
            <a:r>
              <a:rPr lang="zh-CN" altLang="en-US" sz="3600" b="1" i="0" dirty="0">
                <a:effectLst/>
                <a:latin typeface="-apple-system"/>
              </a:rPr>
              <a:t>实现仓库中</a:t>
            </a:r>
            <a:r>
              <a:rPr lang="en-US" altLang="zh-CN" sz="3600" b="1" i="0" dirty="0">
                <a:effectLst/>
                <a:latin typeface="-apple-system"/>
              </a:rPr>
              <a:t>issue</a:t>
            </a:r>
            <a:r>
              <a:rPr lang="zh-CN" altLang="en-US" sz="3600" b="1" i="0" dirty="0">
                <a:effectLst/>
                <a:latin typeface="-apple-system"/>
              </a:rPr>
              <a:t>的自动分类。</a:t>
            </a:r>
            <a:endParaRPr lang="zh-CN" altLang="en-US" sz="3600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DAD5B1-8E70-C622-D420-9723C5B7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" y="3912263"/>
            <a:ext cx="2576195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目前该bot可以识别三类：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bug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，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enhancement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和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question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，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如果在仓库中有属于这三类的issue就会被自动打上标签，效果如下图：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alt text">
            <a:extLst>
              <a:ext uri="{FF2B5EF4-FFF2-40B4-BE49-F238E27FC236}">
                <a16:creationId xmlns:a16="http://schemas.microsoft.com/office/drawing/2014/main" id="{F834BF41-5652-47EF-AB00-CC0B65A3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3912263"/>
            <a:ext cx="8274050" cy="23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720EF3-DE52-40E3-3BFA-16324F475BB6}"/>
              </a:ext>
            </a:extLst>
          </p:cNvPr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44EFF22-2BE5-3D24-05AD-EDEC3C57746B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15" name="文本框 54">
                <a:extLst>
                  <a:ext uri="{FF2B5EF4-FFF2-40B4-BE49-F238E27FC236}">
                    <a16:creationId xmlns:a16="http://schemas.microsoft.com/office/drawing/2014/main" id="{248870E8-70D5-17FC-F63B-1DBDD35FCA43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项目特点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6" name="文本框 54">
                <a:extLst>
                  <a:ext uri="{FF2B5EF4-FFF2-40B4-BE49-F238E27FC236}">
                    <a16:creationId xmlns:a16="http://schemas.microsoft.com/office/drawing/2014/main" id="{3B09E4F7-3247-1C12-EB54-D2C7D2BFBF9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Project features</a:t>
                </a:r>
              </a:p>
            </p:txBody>
          </p:sp>
        </p:grpSp>
        <p:sp>
          <p:nvSpPr>
            <p:cNvPr id="14" name="文本框 54">
              <a:extLst>
                <a:ext uri="{FF2B5EF4-FFF2-40B4-BE49-F238E27FC236}">
                  <a16:creationId xmlns:a16="http://schemas.microsoft.com/office/drawing/2014/main" id="{9AC1F833-54EB-6E89-9D39-0D9CDEE2705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A1E1CA2-B893-633D-6DA2-8D4113E7A7C5}"/>
              </a:ext>
            </a:extLst>
          </p:cNvPr>
          <p:cNvSpPr txBox="1"/>
          <p:nvPr/>
        </p:nvSpPr>
        <p:spPr>
          <a:xfrm>
            <a:off x="715645" y="1561012"/>
            <a:ext cx="3816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项目背景：</a:t>
            </a:r>
            <a:endParaRPr lang="en-US" altLang="zh-CN" sz="2000" dirty="0"/>
          </a:p>
          <a:p>
            <a:r>
              <a:rPr lang="en-US" altLang="zh-CN" sz="2000" kern="1200" dirty="0" err="1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github</a:t>
            </a:r>
            <a:r>
              <a:rPr lang="zh-CN" altLang="zh-CN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中项目</a:t>
            </a:r>
            <a:r>
              <a:rPr lang="en-US" altLang="zh-CN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issue</a:t>
            </a:r>
            <a:r>
              <a:rPr lang="zh-CN" altLang="zh-CN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常会出现发起者不加标签的情况</a:t>
            </a:r>
            <a:r>
              <a:rPr lang="zh-CN" altLang="en-US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，</a:t>
            </a:r>
            <a:r>
              <a:rPr lang="zh-CN" altLang="zh-CN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非常杂乱</a:t>
            </a:r>
            <a:r>
              <a:rPr lang="zh-CN" altLang="en-US" sz="2000" kern="1200" dirty="0">
                <a:solidFill>
                  <a:srgbClr val="404040"/>
                </a:solidFill>
                <a:effectLst/>
                <a:latin typeface="思源黑体 CN Medium" panose="02010600030101010101" charset="-122"/>
                <a:ea typeface="思源黑体 CN Medium" panose="02010600030101010101" charset="-122"/>
                <a:cs typeface="思源黑体 CN Normal" panose="020B0400000000000000"/>
              </a:rPr>
              <a:t>。</a:t>
            </a:r>
            <a:endParaRPr lang="zh-CN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147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CF7-1A41-AE31-DB5E-EC43FC36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D850E7-4975-B772-F505-B409461A0885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DD8B6B6-BB42-D3E9-B4CF-4244D9EE9A7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D50925-84E8-7D1B-D18D-153A018CE78E}"/>
              </a:ext>
            </a:extLst>
          </p:cNvPr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DED7FD7-4559-9931-2B66-E8D892D0E0F8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15" name="文本框 54">
                <a:extLst>
                  <a:ext uri="{FF2B5EF4-FFF2-40B4-BE49-F238E27FC236}">
                    <a16:creationId xmlns:a16="http://schemas.microsoft.com/office/drawing/2014/main" id="{EFDB4CFC-370A-67A3-D47A-305F35F0133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项目特点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6" name="文本框 54">
                <a:extLst>
                  <a:ext uri="{FF2B5EF4-FFF2-40B4-BE49-F238E27FC236}">
                    <a16:creationId xmlns:a16="http://schemas.microsoft.com/office/drawing/2014/main" id="{4A1B6819-C3B7-A3C3-1A98-F3CF8AFE035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Project features</a:t>
                </a:r>
              </a:p>
            </p:txBody>
          </p:sp>
        </p:grpSp>
        <p:sp>
          <p:nvSpPr>
            <p:cNvPr id="14" name="文本框 54">
              <a:extLst>
                <a:ext uri="{FF2B5EF4-FFF2-40B4-BE49-F238E27FC236}">
                  <a16:creationId xmlns:a16="http://schemas.microsoft.com/office/drawing/2014/main" id="{165BDF45-70B1-A707-CFCC-2848E652A76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1941FBE-C80D-29B7-56A7-0EE424609EA8}"/>
              </a:ext>
            </a:extLst>
          </p:cNvPr>
          <p:cNvSpPr txBox="1"/>
          <p:nvPr/>
        </p:nvSpPr>
        <p:spPr>
          <a:xfrm>
            <a:off x="742950" y="1097587"/>
            <a:ext cx="153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视频演示：</a:t>
            </a:r>
          </a:p>
        </p:txBody>
      </p:sp>
      <p:pic>
        <p:nvPicPr>
          <p:cNvPr id="3" name="90b78d5ea269db2df2f71c7d26edb69f">
            <a:hlinkClick r:id="" action="ppaction://media"/>
            <a:extLst>
              <a:ext uri="{FF2B5EF4-FFF2-40B4-BE49-F238E27FC236}">
                <a16:creationId xmlns:a16="http://schemas.microsoft.com/office/drawing/2014/main" id="{42BC21F6-CA9B-28B1-BE61-0EEDD4EA37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08275" y="116459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5555313" y="1488073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242685" y="1264319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spcBef>
                <a:spcPct val="0"/>
              </a:spcBef>
              <a:defRPr sz="2000">
                <a:gradFill flip="none" rotWithShape="1">
                  <a:gsLst>
                    <a:gs pos="9000">
                      <a:srgbClr val="5297D4"/>
                    </a:gs>
                    <a:gs pos="100000">
                      <a:srgbClr val="275B89"/>
                    </a:gs>
                  </a:gsLst>
                  <a:lin ang="5400000" scaled="1"/>
                  <a:tileRect/>
                </a:gradFill>
                <a:effectLst>
                  <a:outerShdw blurRad="254000" dist="38100" dir="16200000" algn="ctr" rotWithShape="0">
                    <a:srgbClr val="275B89">
                      <a:alpha val="12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自动化处理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GitHub Issue</a:t>
            </a:r>
          </a:p>
        </p:txBody>
      </p:sp>
      <p:sp>
        <p:nvSpPr>
          <p:cNvPr id="5" name="矩形 4"/>
          <p:cNvSpPr/>
          <p:nvPr/>
        </p:nvSpPr>
        <p:spPr>
          <a:xfrm>
            <a:off x="5040295" y="5890772"/>
            <a:ext cx="6346906" cy="496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Normal" panose="020B04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5551985" y="2732622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242685" y="2363643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特征提取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272850" y="2937637"/>
            <a:ext cx="48037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551985" y="3803167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272850" y="3622200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训练数据灵活</a:t>
            </a:r>
          </a:p>
        </p:txBody>
      </p: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>
            <a:off x="5551985" y="5017812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6272850" y="4752866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实时响应</a:t>
            </a:r>
          </a:p>
        </p:txBody>
      </p:sp>
      <p:cxnSp>
        <p:nvCxnSpPr>
          <p:cNvPr id="23" name="直接连接符 22"/>
          <p:cNvCxnSpPr/>
          <p:nvPr>
            <p:custDataLst>
              <p:tags r:id="rId11"/>
            </p:custDataLst>
          </p:nvPr>
        </p:nvCxnSpPr>
        <p:spPr>
          <a:xfrm>
            <a:off x="5555313" y="2293405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2"/>
            </p:custDataLst>
          </p:nvPr>
        </p:nvCxnSpPr>
        <p:spPr>
          <a:xfrm>
            <a:off x="5555313" y="3536840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3"/>
            </p:custDataLst>
          </p:nvPr>
        </p:nvCxnSpPr>
        <p:spPr>
          <a:xfrm>
            <a:off x="5533959" y="4764449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17245" y="4896919"/>
            <a:ext cx="4051859" cy="1070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8613" y="5078730"/>
            <a:ext cx="3749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项目特点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项目特点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Project features</a:t>
                </a: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1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1AC5BF2-F010-D98E-976E-249690501E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641" y="1612796"/>
            <a:ext cx="4228391" cy="29146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E26132-DF46-98D2-817B-87B0A0AF90E8}"/>
              </a:ext>
            </a:extLst>
          </p:cNvPr>
          <p:cNvSpPr txBox="1"/>
          <p:nvPr/>
        </p:nvSpPr>
        <p:spPr>
          <a:xfrm>
            <a:off x="6287452" y="1623047"/>
            <a:ext cx="467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通过机器学习模型</a:t>
            </a:r>
            <a:r>
              <a:rPr lang="en-US" altLang="zh-CN" sz="1400" dirty="0" err="1"/>
              <a:t>RoBERTa</a:t>
            </a:r>
            <a:r>
              <a:rPr lang="zh-CN" altLang="en-US" sz="1400" dirty="0"/>
              <a:t>，自动化分类和标记 </a:t>
            </a:r>
            <a:r>
              <a:rPr lang="en-US" altLang="zh-CN" sz="1400" dirty="0"/>
              <a:t>GitHub Issue</a:t>
            </a:r>
            <a:r>
              <a:rPr lang="zh-CN" altLang="en-US" sz="1400" dirty="0"/>
              <a:t>，使得项目管理更加高效。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CDEE604E-DB93-52E6-D9F2-0F872AB4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888" y="2782242"/>
            <a:ext cx="44883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自定义特征，将</a:t>
            </a:r>
            <a:r>
              <a:rPr kumimoji="0" lang="zh-CN" altLang="zh-CN" sz="9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is_early_issue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、</a:t>
            </a:r>
            <a:r>
              <a:rPr kumimoji="0" lang="zh-CN" altLang="zh-CN" sz="9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is_opened_owner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 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和 </a:t>
            </a:r>
            <a:r>
              <a:rPr kumimoji="0" lang="zh-CN" altLang="zh-CN" sz="9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is_question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 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编码为模型输入特征，而非单从</a:t>
            </a:r>
            <a:r>
              <a:rPr kumimoji="0" lang="zh-CN" altLang="zh-CN" sz="9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issue_title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和</a:t>
            </a:r>
            <a:r>
              <a:rPr kumimoji="0" lang="zh-CN" altLang="zh-CN" sz="9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issue_text</a:t>
            </a:r>
            <a:r>
              <a:rPr kumimoji="0" lang="zh-CN" altLang="zh-CN" sz="120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的编码判断。多维度的特征充分利用了数据，提高了模型的预测准确性。</a:t>
            </a:r>
            <a:r>
              <a:rPr kumimoji="0" lang="zh-CN" altLang="zh-CN" sz="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3B39C65-82B7-9E2A-A5FD-81DF931DC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888" y="4121577"/>
            <a:ext cx="44883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 项目内置了诸如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var(--fontStack-monospace, ui-monospace, SFMono-Regular, SF Mono, Menlo, Consolas, Liberation Mono, monospace)"/>
              </a:rPr>
              <a:t>create_modified_dataset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effectLst/>
                <a:ea typeface="-apple-system"/>
              </a:rPr>
              <a:t> 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-apple-system"/>
              </a:rPr>
              <a:t>等数据处理函数，能够灵活处理训练数据集。使用者只需对原始数据进行简单处理，即可将其用作模型的训练数据。这使得分类器可以持续优化和改进，适应更多的场景，拓展性高。</a:t>
            </a:r>
            <a:r>
              <a:rPr kumimoji="0" lang="zh-CN" altLang="zh-CN" sz="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9D9924-7FB9-0086-4189-5FCF9EC83137}"/>
              </a:ext>
            </a:extLst>
          </p:cNvPr>
          <p:cNvSpPr txBox="1"/>
          <p:nvPr/>
        </p:nvSpPr>
        <p:spPr>
          <a:xfrm>
            <a:off x="6242685" y="5089992"/>
            <a:ext cx="5028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-apple-system"/>
              </a:rPr>
              <a:t>通过集成 </a:t>
            </a:r>
            <a:r>
              <a:rPr lang="en-US" altLang="zh-CN" sz="1400" b="0" i="0" dirty="0">
                <a:effectLst/>
                <a:latin typeface="-apple-system"/>
              </a:rPr>
              <a:t>Flask </a:t>
            </a:r>
            <a:r>
              <a:rPr lang="zh-CN" altLang="en-US" sz="1400" b="0" i="0" dirty="0">
                <a:effectLst/>
                <a:latin typeface="-apple-system"/>
              </a:rPr>
              <a:t>和 </a:t>
            </a:r>
            <a:r>
              <a:rPr lang="en-US" altLang="zh-CN" sz="1400" b="0" i="0" dirty="0">
                <a:effectLst/>
                <a:latin typeface="-apple-system"/>
              </a:rPr>
              <a:t>GitHub Webhooks</a:t>
            </a:r>
            <a:r>
              <a:rPr lang="zh-CN" altLang="en-US" sz="1400" b="0" i="0" dirty="0">
                <a:effectLst/>
                <a:latin typeface="-apple-system"/>
              </a:rPr>
              <a:t>，系统可以实时响应并处理新的 </a:t>
            </a:r>
            <a:r>
              <a:rPr lang="en-US" altLang="zh-CN" sz="1400" b="0" i="0" dirty="0">
                <a:effectLst/>
                <a:latin typeface="-apple-system"/>
              </a:rPr>
              <a:t>Issue</a:t>
            </a:r>
            <a:r>
              <a:rPr lang="zh-CN" altLang="en-US" sz="1400" b="0" i="0" dirty="0">
                <a:effectLst/>
                <a:latin typeface="-apple-system"/>
              </a:rPr>
              <a:t>。这种实时性为项目管理提供了及时的反馈和处理。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2A5FB-E10F-C616-8AF0-C4D6D7897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3D48875B-185A-5E66-EAE3-FB83A1763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BDF470-5006-C925-D7DA-35CD81F90306}"/>
              </a:ext>
            </a:extLst>
          </p:cNvPr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关于模型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716782-B116-005C-084C-0941289FE5F0}"/>
              </a:ext>
            </a:extLst>
          </p:cNvPr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02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74FC0-F5F8-5EBB-09BE-D7AAE86FAB6C}"/>
              </a:ext>
            </a:extLst>
          </p:cNvPr>
          <p:cNvSpPr txBox="1"/>
          <p:nvPr/>
        </p:nvSpPr>
        <p:spPr>
          <a:xfrm>
            <a:off x="5236813" y="3333750"/>
            <a:ext cx="3415666" cy="369332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8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About the model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0A6AA9-6331-8088-EBB4-69C5AF03149B}"/>
              </a:ext>
            </a:extLst>
          </p:cNvPr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8C87A3A-7551-8384-DE9C-DDC5E2DC0A4F}"/>
              </a:ext>
            </a:extLst>
          </p:cNvPr>
          <p:cNvSpPr txBox="1"/>
          <p:nvPr/>
        </p:nvSpPr>
        <p:spPr>
          <a:xfrm>
            <a:off x="5236844" y="4104005"/>
            <a:ext cx="2834005" cy="8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我们对</a:t>
            </a:r>
            <a:r>
              <a:rPr lang="en-US" altLang="zh-CN" sz="1200" dirty="0" err="1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RoBERTa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-base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模型进行了微调，并使用近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98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万条数据进行定制化训练，保证对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issue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分类有更优的表现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2D19B-28BD-8395-86F7-61738DC510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21551D-EE6A-D226-C699-691D0113E62E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1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9E5DD-BBD0-6A7A-B39F-6C043BE2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FDB74E0-C0BC-3C76-86EC-849C6F51B31B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FD4258-0CB2-2994-6C57-1C4B06B574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EEF0107-9F8F-864F-238A-AC817CCA93C1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B6FF570-8141-A9F1-EEF2-96BDECCE06E1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>
                <a:extLst>
                  <a:ext uri="{FF2B5EF4-FFF2-40B4-BE49-F238E27FC236}">
                    <a16:creationId xmlns:a16="http://schemas.microsoft.com/office/drawing/2014/main" id="{C08E240B-E95B-95F0-AD22-E11452F545E7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关于模型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>
                <a:extLst>
                  <a:ext uri="{FF2B5EF4-FFF2-40B4-BE49-F238E27FC236}">
                    <a16:creationId xmlns:a16="http://schemas.microsoft.com/office/drawing/2014/main" id="{95FA4854-E208-4E25-51C6-7355AB8E9D0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About the model</a:t>
                </a:r>
              </a:p>
            </p:txBody>
          </p:sp>
        </p:grpSp>
        <p:sp>
          <p:nvSpPr>
            <p:cNvPr id="37" name="文本框 54">
              <a:extLst>
                <a:ext uri="{FF2B5EF4-FFF2-40B4-BE49-F238E27FC236}">
                  <a16:creationId xmlns:a16="http://schemas.microsoft.com/office/drawing/2014/main" id="{B6E668F8-5449-4C32-28DF-50AA0468908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24F1661-E016-F475-7803-E7823CE884F1}"/>
              </a:ext>
            </a:extLst>
          </p:cNvPr>
          <p:cNvSpPr txBox="1"/>
          <p:nvPr/>
        </p:nvSpPr>
        <p:spPr>
          <a:xfrm>
            <a:off x="1107965" y="1374110"/>
            <a:ext cx="5791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-base </a:t>
            </a:r>
            <a:r>
              <a:rPr lang="zh-CN" altLang="en-US" dirty="0"/>
              <a:t>是一种基于 </a:t>
            </a:r>
            <a:r>
              <a:rPr lang="en-US" altLang="zh-CN" dirty="0"/>
              <a:t>Transformer </a:t>
            </a:r>
            <a:r>
              <a:rPr lang="zh-CN" altLang="en-US" dirty="0"/>
              <a:t>架构的自然语言处理预训练模型，由</a:t>
            </a:r>
            <a:r>
              <a:rPr lang="en-US" altLang="zh-CN" dirty="0"/>
              <a:t>Facebook AI </a:t>
            </a:r>
            <a:r>
              <a:rPr lang="zh-CN" altLang="en-US" dirty="0"/>
              <a:t>提出，作为</a:t>
            </a:r>
            <a:r>
              <a:rPr lang="en-US" altLang="zh-CN" dirty="0"/>
              <a:t>BERT</a:t>
            </a:r>
            <a:r>
              <a:rPr lang="zh-CN" altLang="en-US" dirty="0"/>
              <a:t>模型的改进型，使用了更大更丰富的语料作为训练集，学习迁移能力强，对于文本分类、问答系统等任务有着很好的表现。</a:t>
            </a:r>
          </a:p>
          <a:p>
            <a:endParaRPr lang="zh-CN" altLang="en-US" dirty="0"/>
          </a:p>
          <a:p>
            <a:r>
              <a:rPr lang="zh-CN" altLang="en-US" dirty="0"/>
              <a:t>我们对</a:t>
            </a:r>
            <a:r>
              <a:rPr lang="en-US" altLang="zh-CN" dirty="0" err="1"/>
              <a:t>RoBERTa</a:t>
            </a:r>
            <a:r>
              <a:rPr lang="en-US" altLang="zh-CN" dirty="0"/>
              <a:t>-base</a:t>
            </a:r>
            <a:r>
              <a:rPr lang="zh-CN" altLang="en-US" dirty="0"/>
              <a:t>模型进行了微调，并使用近</a:t>
            </a:r>
            <a:r>
              <a:rPr lang="en-US" altLang="zh-CN" dirty="0"/>
              <a:t>98</a:t>
            </a:r>
            <a:r>
              <a:rPr lang="zh-CN" altLang="en-US" dirty="0"/>
              <a:t>万条数据进行定制化训练，保证对</a:t>
            </a:r>
            <a:r>
              <a:rPr lang="en-US" altLang="zh-CN" dirty="0"/>
              <a:t>issue</a:t>
            </a:r>
            <a:r>
              <a:rPr lang="zh-CN" altLang="en-US" dirty="0"/>
              <a:t>分类有更优的表现。</a:t>
            </a:r>
          </a:p>
          <a:p>
            <a:endParaRPr lang="zh-CN" altLang="en-US" dirty="0"/>
          </a:p>
          <a:p>
            <a:r>
              <a:rPr lang="zh-CN" altLang="en-US" dirty="0"/>
              <a:t>我们通过解析</a:t>
            </a:r>
            <a:r>
              <a:rPr lang="en-US" altLang="zh-CN" dirty="0"/>
              <a:t>issue</a:t>
            </a:r>
            <a:r>
              <a:rPr lang="zh-CN" altLang="en-US" dirty="0"/>
              <a:t>的 </a:t>
            </a:r>
            <a:r>
              <a:rPr lang="en-US" altLang="zh-CN" dirty="0" err="1"/>
              <a:t>url</a:t>
            </a:r>
            <a:r>
              <a:rPr lang="zh-CN" altLang="en-US" dirty="0"/>
              <a:t>，将</a:t>
            </a:r>
            <a:r>
              <a:rPr lang="en-US" altLang="zh-CN" dirty="0" err="1"/>
              <a:t>is_early_issue</a:t>
            </a:r>
            <a:r>
              <a:rPr lang="en-US" altLang="zh-CN" dirty="0"/>
              <a:t>, </a:t>
            </a:r>
            <a:r>
              <a:rPr lang="en-US" altLang="zh-CN" dirty="0" err="1"/>
              <a:t>is_opened_owner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is_question</a:t>
            </a:r>
            <a:r>
              <a:rPr lang="zh-CN" altLang="en-US" dirty="0"/>
              <a:t>作为 </a:t>
            </a:r>
            <a:r>
              <a:rPr lang="en-US" altLang="zh-CN" dirty="0"/>
              <a:t>features, </a:t>
            </a:r>
            <a:r>
              <a:rPr lang="en-US" altLang="zh-CN" dirty="0" err="1"/>
              <a:t>issue_title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issue_text</a:t>
            </a:r>
            <a:r>
              <a:rPr lang="zh-CN" altLang="en-US" dirty="0"/>
              <a:t>拼接编码后作为 </a:t>
            </a:r>
            <a:r>
              <a:rPr lang="en-US" altLang="zh-CN" dirty="0"/>
              <a:t>encodings</a:t>
            </a:r>
            <a:r>
              <a:rPr lang="zh-CN" altLang="en-US" dirty="0"/>
              <a:t>，</a:t>
            </a:r>
            <a:r>
              <a:rPr lang="en-US" altLang="zh-CN" dirty="0"/>
              <a:t>features </a:t>
            </a:r>
            <a:r>
              <a:rPr lang="zh-CN" altLang="en-US" dirty="0"/>
              <a:t>和 </a:t>
            </a:r>
            <a:r>
              <a:rPr lang="en-US" altLang="zh-CN" dirty="0"/>
              <a:t>encodings </a:t>
            </a:r>
            <a:r>
              <a:rPr lang="zh-CN" altLang="en-US" dirty="0"/>
              <a:t>一同作为特征向量，与</a:t>
            </a:r>
            <a:r>
              <a:rPr lang="en-US" altLang="zh-CN" dirty="0"/>
              <a:t>label</a:t>
            </a:r>
            <a:r>
              <a:rPr lang="zh-CN" altLang="en-US" dirty="0"/>
              <a:t>一起作为训练集再次训练（详见</a:t>
            </a:r>
            <a:r>
              <a:rPr lang="en-US" altLang="zh-CN" dirty="0"/>
              <a:t>src/utils.py</a:t>
            </a:r>
            <a:r>
              <a:rPr lang="zh-CN" altLang="en-US" dirty="0"/>
              <a:t>中相关函数）。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099" name="Picture 3" descr="alt text">
            <a:extLst>
              <a:ext uri="{FF2B5EF4-FFF2-40B4-BE49-F238E27FC236}">
                <a16:creationId xmlns:a16="http://schemas.microsoft.com/office/drawing/2014/main" id="{4F2C6ECC-64AD-440A-470C-0E72580C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83" y="1443015"/>
            <a:ext cx="2737443" cy="425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6A3226-0C7E-FE05-6DFE-53AAB3DBE258}"/>
              </a:ext>
            </a:extLst>
          </p:cNvPr>
          <p:cNvSpPr txBox="1"/>
          <p:nvPr/>
        </p:nvSpPr>
        <p:spPr>
          <a:xfrm>
            <a:off x="7885045" y="991205"/>
            <a:ext cx="3226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模型训练后各分类表现：</a:t>
            </a:r>
          </a:p>
        </p:txBody>
      </p:sp>
    </p:spTree>
    <p:extLst>
      <p:ext uri="{BB962C8B-B14F-4D97-AF65-F5344CB8AC3E}">
        <p14:creationId xmlns:p14="http://schemas.microsoft.com/office/powerpoint/2010/main" val="273182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73D2-50A5-E2CC-15D9-2D0306AC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8CD7C7-639F-965E-1A08-6D0DC11F0255}"/>
              </a:ext>
            </a:extLst>
          </p:cNvPr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A865F-6531-1FC4-CD46-BEE70967B61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C5F3CE-D485-03D0-424B-C1F59B5E5EEB}"/>
              </a:ext>
            </a:extLst>
          </p:cNvPr>
          <p:cNvGrpSpPr/>
          <p:nvPr/>
        </p:nvGrpSpPr>
        <p:grpSpPr>
          <a:xfrm>
            <a:off x="553720" y="189200"/>
            <a:ext cx="3303905" cy="802005"/>
            <a:chOff x="1952" y="226"/>
            <a:chExt cx="5203" cy="126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059D754-3AD4-2373-4753-C8155602AF46}"/>
                </a:ext>
              </a:extLst>
            </p:cNvPr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>
                <a:extLst>
                  <a:ext uri="{FF2B5EF4-FFF2-40B4-BE49-F238E27FC236}">
                    <a16:creationId xmlns:a16="http://schemas.microsoft.com/office/drawing/2014/main" id="{074023A8-C541-2E35-AB1E-53954A544D01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j-ea"/>
                    <a:ea typeface="+mj-ea"/>
                    <a:cs typeface="思源黑体 Heavy" panose="020B0A00000000000000" charset="-122"/>
                    <a:sym typeface="+mn-ea"/>
                  </a:rPr>
                  <a:t>关于模型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>
                <a:extLst>
                  <a:ext uri="{FF2B5EF4-FFF2-40B4-BE49-F238E27FC236}">
                    <a16:creationId xmlns:a16="http://schemas.microsoft.com/office/drawing/2014/main" id="{BC69BA69-02EF-CC5D-BEC4-6BED26AF74FA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About the model</a:t>
                </a:r>
              </a:p>
            </p:txBody>
          </p:sp>
        </p:grpSp>
        <p:sp>
          <p:nvSpPr>
            <p:cNvPr id="37" name="文本框 54">
              <a:extLst>
                <a:ext uri="{FF2B5EF4-FFF2-40B4-BE49-F238E27FC236}">
                  <a16:creationId xmlns:a16="http://schemas.microsoft.com/office/drawing/2014/main" id="{EA9EEB45-9604-53C3-E651-E3538F3AA09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</a:t>
              </a:r>
              <a:r>
                <a:rPr lang="en-US" altLang="zh-CN" sz="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BE8CE9-C3C7-1E6A-F516-B98CEAB1E1B1}"/>
              </a:ext>
            </a:extLst>
          </p:cNvPr>
          <p:cNvSpPr txBox="1"/>
          <p:nvPr/>
        </p:nvSpPr>
        <p:spPr>
          <a:xfrm>
            <a:off x="1670685" y="1859593"/>
            <a:ext cx="9258300" cy="10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详细代码请见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en-US" altLang="zh-CN" dirty="0">
                <a:hlinkClick r:id="rId6"/>
              </a:rPr>
              <a:t>https://github.com/teamkongju/kongju/tree/main/%E5%A4%8D%E8%B5%9B/src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041EB7-46C3-ECD6-876B-C94C41EEB2E8}"/>
              </a:ext>
            </a:extLst>
          </p:cNvPr>
          <p:cNvSpPr txBox="1"/>
          <p:nvPr/>
        </p:nvSpPr>
        <p:spPr>
          <a:xfrm>
            <a:off x="2204085" y="3291281"/>
            <a:ext cx="8191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0" i="0" dirty="0">
                <a:effectLst/>
                <a:latin typeface="-apple-system"/>
              </a:rPr>
              <a:t>原始模型更多信息详见：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1" i="0" dirty="0" err="1">
                <a:effectLst/>
                <a:latin typeface="-apple-system"/>
              </a:rPr>
              <a:t>RoBERTa</a:t>
            </a:r>
            <a:r>
              <a:rPr lang="en-US" altLang="zh-CN" sz="1400" b="0" i="0" dirty="0">
                <a:effectLst/>
                <a:latin typeface="-apple-system"/>
              </a:rPr>
              <a:t>: Liu, Y., Ott, M., Goyal, N., Du, J., Joshi, M., Chen, D., Levy, O., Lewis, M., </a:t>
            </a:r>
            <a:r>
              <a:rPr lang="en-US" altLang="zh-CN" sz="1400" b="0" i="0" dirty="0" err="1">
                <a:effectLst/>
                <a:latin typeface="-apple-system"/>
              </a:rPr>
              <a:t>Zettlemoyer</a:t>
            </a:r>
            <a:r>
              <a:rPr lang="en-US" altLang="zh-CN" sz="1400" b="0" i="0" dirty="0">
                <a:effectLst/>
                <a:latin typeface="-apple-system"/>
              </a:rPr>
              <a:t>, L., &amp; </a:t>
            </a:r>
            <a:r>
              <a:rPr lang="en-US" altLang="zh-CN" sz="1400" b="0" i="0" dirty="0" err="1">
                <a:effectLst/>
                <a:latin typeface="-apple-system"/>
              </a:rPr>
              <a:t>Stoyanov</a:t>
            </a:r>
            <a:r>
              <a:rPr lang="en-US" altLang="zh-CN" sz="1400" b="0" i="0" dirty="0">
                <a:effectLst/>
                <a:latin typeface="-apple-system"/>
              </a:rPr>
              <a:t>, V. (2019). </a:t>
            </a:r>
            <a:r>
              <a:rPr lang="en-US" altLang="zh-CN" sz="1400" b="0" i="1" u="sng" dirty="0" err="1">
                <a:solidFill>
                  <a:srgbClr val="0026E5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RoBERTa</a:t>
            </a:r>
            <a:r>
              <a:rPr lang="en-US" altLang="zh-CN" sz="1400" b="0" i="1" u="sng" dirty="0">
                <a:solidFill>
                  <a:srgbClr val="0026E5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 Robustly Optimized BERT Pretraining Approach</a:t>
            </a:r>
            <a:r>
              <a:rPr lang="en-US" altLang="zh-CN" sz="1400" b="0" i="0" u="sng" dirty="0">
                <a:solidFill>
                  <a:srgbClr val="0026E5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altLang="zh-CN" sz="1400" b="0" i="0" u="sng" dirty="0" err="1">
                <a:solidFill>
                  <a:srgbClr val="0026E5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altLang="zh-CN" sz="1400" b="0" i="0" u="sng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 altLang="zh-CN" sz="1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effectLst/>
                <a:latin typeface="-apple-system"/>
              </a:rPr>
              <a:t>BERT</a:t>
            </a:r>
            <a:r>
              <a:rPr lang="en-US" altLang="zh-CN" sz="1400" b="0" i="0" dirty="0">
                <a:effectLst/>
                <a:latin typeface="-apple-system"/>
              </a:rPr>
              <a:t>: Devlin, J., Chang, M. W., Lee, K., &amp; Toutanova, K. (2018). </a:t>
            </a:r>
            <a:r>
              <a:rPr lang="en-US" altLang="zh-CN" sz="1400" b="0" i="1" u="sng" dirty="0">
                <a:solidFill>
                  <a:srgbClr val="0026E5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Bidirectional Transformers for Language Understanding</a:t>
            </a:r>
            <a:r>
              <a:rPr lang="en-US" altLang="zh-CN" sz="1400" b="0" i="0" u="sng" dirty="0">
                <a:solidFill>
                  <a:srgbClr val="0026E5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altLang="zh-CN" sz="1400" b="0" i="0" u="sng" dirty="0" err="1">
                <a:solidFill>
                  <a:srgbClr val="0026E5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altLang="zh-CN" sz="1400" b="0" i="0" u="sng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 altLang="zh-CN" sz="1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77537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ZkZTI4YmI5YzMyNDFiNjgwMmI5MGFhYmE5OGRiZ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2541</Words>
  <Application>Microsoft Office PowerPoint</Application>
  <PresentationFormat>宽屏</PresentationFormat>
  <Paragraphs>255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思源黑体 CN Light</vt:lpstr>
      <vt:lpstr>Inter</vt:lpstr>
      <vt:lpstr>思源黑体 CN Medium</vt:lpstr>
      <vt:lpstr>Calibri</vt:lpstr>
      <vt:lpstr>Arial</vt:lpstr>
      <vt:lpstr>Segoe UI</vt:lpstr>
      <vt:lpstr>思源黑体 Heavy</vt:lpstr>
      <vt:lpstr>-apple-system</vt:lpstr>
      <vt:lpstr>Arial Unicode MS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清啊~</dc:creator>
  <cp:lastModifiedBy>LiZyan</cp:lastModifiedBy>
  <cp:revision>165</cp:revision>
  <dcterms:created xsi:type="dcterms:W3CDTF">2019-06-19T02:08:00Z</dcterms:created>
  <dcterms:modified xsi:type="dcterms:W3CDTF">2025-01-01T07:16:31Z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1821EFE5D96A4AC2A11CF051EBA152CA_11</vt:lpwstr>
  </property>
</Properties>
</file>